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6858000" cx="12192000"/>
  <p:notesSz cx="6858000" cy="9144000"/>
  <p:embeddedFontLst>
    <p:embeddedFont>
      <p:font typeface="Ubuntu Light"/>
      <p:regular r:id="rId28"/>
      <p:bold r:id="rId29"/>
      <p:italic r:id="rId30"/>
      <p:boldItalic r:id="rId31"/>
    </p:embeddedFont>
    <p:embeddedFont>
      <p:font typeface="Century Gothic"/>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36" roundtripDataSignature="AMtx7mjITEtTxQD4MYExDzBeINqteBf0ow=="/>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6" name="Adrian Fuertes Blanco"/>
  <p:cmAuthor clrIdx="1" id="1" initials="" lastIdx="2" name="Stijn van den Berg"/>
  <p:cmAuthor clrIdx="2" id="2" initials="" lastIdx="1" name="Mario van Rooij"/>
  <p:cmAuthor clrIdx="3" id="3" initials="" lastIdx="2" name="Sven P"/>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UbuntuLight-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UbuntuLight-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UbuntuLight-boldItalic.fntdata"/><Relationship Id="rId30" Type="http://schemas.openxmlformats.org/officeDocument/2006/relationships/font" Target="fonts/UbuntuLight-italic.fntdata"/><Relationship Id="rId11" Type="http://schemas.openxmlformats.org/officeDocument/2006/relationships/slide" Target="slides/slide5.xml"/><Relationship Id="rId33" Type="http://schemas.openxmlformats.org/officeDocument/2006/relationships/font" Target="fonts/CenturyGothic-bold.fntdata"/><Relationship Id="rId10" Type="http://schemas.openxmlformats.org/officeDocument/2006/relationships/slide" Target="slides/slide4.xml"/><Relationship Id="rId32" Type="http://schemas.openxmlformats.org/officeDocument/2006/relationships/font" Target="fonts/CenturyGothic-regular.fntdata"/><Relationship Id="rId13" Type="http://schemas.openxmlformats.org/officeDocument/2006/relationships/slide" Target="slides/slide7.xml"/><Relationship Id="rId35" Type="http://schemas.openxmlformats.org/officeDocument/2006/relationships/font" Target="fonts/CenturyGothic-boldItalic.fntdata"/><Relationship Id="rId12" Type="http://schemas.openxmlformats.org/officeDocument/2006/relationships/slide" Target="slides/slide6.xml"/><Relationship Id="rId34" Type="http://schemas.openxmlformats.org/officeDocument/2006/relationships/font" Target="fonts/CenturyGothic-italic.fntdata"/><Relationship Id="rId15" Type="http://schemas.openxmlformats.org/officeDocument/2006/relationships/slide" Target="slides/slide9.xml"/><Relationship Id="rId14" Type="http://schemas.openxmlformats.org/officeDocument/2006/relationships/slide" Target="slides/slide8.xml"/><Relationship Id="rId36" Type="http://customschemas.google.com/relationships/presentationmetadata" Target="meta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06-24T16:33:56.067">
    <p:pos x="2751" y="1278"/>
    <p:text>Beta = 13 , Gamma = 0.25</p:text>
    <p:extLst>
      <p:ext uri="{C676402C-5697-4E1C-873F-D02D1690AC5C}">
        <p15:threadingInfo timeZoneBias="0"/>
      </p:ext>
      <p:ext uri="http://customooxmlschemas.google.com/">
        <go:slidesCustomData xmlns:go="http://customooxmlschemas.google.com/" commentPostId="AAAANKjlmqo"/>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1-06-24T16:31:55.649">
    <p:pos x="2678" y="1241"/>
    <p:text>Beta = 7.5 , Gamma = 0.8</p:text>
    <p:extLst>
      <p:ext uri="{C676402C-5697-4E1C-873F-D02D1690AC5C}">
        <p15:threadingInfo timeZoneBias="0"/>
      </p:ext>
      <p:ext uri="http://customooxmlschemas.google.com/">
        <go:slidesCustomData xmlns:go="http://customooxmlschemas.google.com/" commentPostId="AAAANKjlmpo"/>
      </p:ext>
    </p:extLs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1-06-24T16:32:35.041">
    <p:pos x="2605" y="1168"/>
    <p:text>Beta = 13 , Gamma = 0.6</p:text>
    <p:extLst>
      <p:ext uri="{C676402C-5697-4E1C-873F-D02D1690AC5C}">
        <p15:threadingInfo timeZoneBias="0"/>
      </p:ext>
      <p:ext uri="http://customooxmlschemas.google.com/">
        <go:slidesCustomData xmlns:go="http://customooxmlschemas.google.com/" commentPostId="AAAANKjlmp8"/>
      </p:ext>
    </p:extLs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4" dt="2021-06-24T16:33:20.256">
    <p:pos x="2678" y="1314"/>
    <p:text>Beta = 5 , Gamma = 0.5</p:text>
    <p:extLst>
      <p:ext uri="{C676402C-5697-4E1C-873F-D02D1690AC5C}">
        <p15:threadingInfo timeZoneBias="0"/>
      </p:ext>
      <p:ext uri="http://customooxmlschemas.google.com/">
        <go:slidesCustomData xmlns:go="http://customooxmlschemas.google.com/" commentPostId="AAAANKjlmqc"/>
      </p:ext>
    </p:extLs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1" dt="2021-06-24T14:25:33.031">
    <p:pos x="1224" y="1768"/>
    <p:text>Why the cat hahaha</p:text>
    <p:extLst>
      <p:ext uri="{C676402C-5697-4E1C-873F-D02D1690AC5C}">
        <p15:threadingInfo timeZoneBias="0"/>
      </p:ext>
      <p:ext uri="http://customooxmlschemas.google.com/">
        <go:slidesCustomData xmlns:go="http://customooxmlschemas.google.com/" commentPostId="AAAAMlEpp7k"/>
      </p:ext>
    </p:extLst>
  </p:cm>
  <p:cm authorId="2" idx="1" dt="2021-06-24T13:42:23.466">
    <p:pos x="1224" y="1768"/>
    <p:text>I thought it was funny to show  a cornered animal (it can't escape the human pets (predator))</p:text>
    <p:extLst>
      <p:ext uri="{C676402C-5697-4E1C-873F-D02D1690AC5C}">
        <p15:threadingInfo timeZoneBias="0">
          <p15:parentCm authorId="1" idx="1"/>
        </p15:threadingInfo>
      </p:ext>
      <p:ext uri="http://customooxmlschemas.google.com/">
        <go:slidesCustomData xmlns:go="http://customooxmlschemas.google.com/" commentPostId="AAAAMlEpqAw"/>
      </p:ext>
    </p:extLst>
  </p:cm>
  <p:cm authorId="1" idx="2" dt="2021-06-24T14:25:33.031">
    <p:pos x="1224" y="1768"/>
    <p:text>Ahh, ja goeie</p:text>
    <p:extLst>
      <p:ext uri="{C676402C-5697-4E1C-873F-D02D1690AC5C}">
        <p15:threadingInfo timeZoneBias="0">
          <p15:parentCm authorId="1" idx="1"/>
        </p15:threadingInfo>
      </p:ext>
      <p:ext uri="http://customooxmlschemas.google.com/">
        <go:slidesCustomData xmlns:go="http://customooxmlschemas.google.com/" commentPostId="AAAAMlEpsik"/>
      </p:ext>
    </p:extLs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21-06-25T10:25:44.521">
    <p:pos x="6000" y="0"/>
    <p:text>Epilepsy warning!</p:text>
    <p:extLst>
      <p:ext uri="{C676402C-5697-4E1C-873F-D02D1690AC5C}">
        <p15:threadingInfo timeZoneBias="0"/>
      </p:ext>
      <p:ext uri="http://customooxmlschemas.google.com/">
        <go:slidesCustomData xmlns:go="http://customooxmlschemas.google.com/" commentPostId="AAAANLKWgXM"/>
      </p:ext>
    </p:extLst>
  </p:cm>
  <p:cm authorId="0" idx="6" dt="2021-06-25T09:55:40.138">
    <p:pos x="6000" y="0"/>
    <p:text>Also, this video shows the same parameters as Video 2 in slide 11</p:text>
    <p:extLst>
      <p:ext uri="{C676402C-5697-4E1C-873F-D02D1690AC5C}">
        <p15:threadingInfo timeZoneBias="0">
          <p15:parentCm authorId="0" idx="5"/>
        </p15:threadingInfo>
      </p:ext>
      <p:ext uri="http://customooxmlschemas.google.com/">
        <go:slidesCustomData xmlns:go="http://customooxmlschemas.google.com/" commentPostId="AAAANLKWgcg"/>
      </p:ext>
    </p:extLst>
  </p:cm>
  <p:cm authorId="3" idx="1" dt="2021-06-25T10:25:23.543">
    <p:pos x="6000" y="0"/>
    <p:text>You mean same parameters? This just has a circle?</p:text>
    <p:extLst>
      <p:ext uri="{C676402C-5697-4E1C-873F-D02D1690AC5C}">
        <p15:threadingInfo timeZoneBias="0">
          <p15:parentCm authorId="0" idx="5"/>
        </p15:threadingInfo>
      </p:ext>
      <p:ext uri="http://customooxmlschemas.google.com/">
        <go:slidesCustomData xmlns:go="http://customooxmlschemas.google.com/" commentPostId="AAAANCoOwlI"/>
      </p:ext>
    </p:extLst>
  </p:cm>
  <p:cm authorId="3" idx="2" dt="2021-06-25T10:25:44.521">
    <p:pos x="6000" y="0"/>
    <p:text>Nevermind, my comment is dum</p:text>
    <p:extLst>
      <p:ext uri="{C676402C-5697-4E1C-873F-D02D1690AC5C}">
        <p15:threadingInfo timeZoneBias="0">
          <p15:parentCm authorId="0" idx="5"/>
        </p15:threadingInfo>
      </p:ext>
      <p:ext uri="http://customooxmlschemas.google.com/">
        <go:slidesCustomData xmlns:go="http://customooxmlschemas.google.com/" commentPostId="AAAANCoOwlM"/>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jpg>
</file>

<file path=ppt/media/image23.pn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e12660e685_3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ge12660e685_3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One figure at a time with arrow</a:t>
            </a:r>
            <a:endParaRPr/>
          </a:p>
        </p:txBody>
      </p:sp>
      <p:sp>
        <p:nvSpPr>
          <p:cNvPr id="209" name="Google Shape;209;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0" name="Google Shape;220;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1" name="Google Shape;231;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3" name="Google Shape;253;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Talk about reasoning, and designing landscapes to see how objects influence dynamics</a:t>
            </a:r>
            <a:endParaRPr/>
          </a:p>
        </p:txBody>
      </p:sp>
      <p:sp>
        <p:nvSpPr>
          <p:cNvPr id="254" name="Google Shape;254;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So as mario already explained we will be adding objects to the simulation to figure out how the model reacts. Here we already have a video of the simulation with the added circle. And see some clear interaction between the simulation and object.</a:t>
            </a:r>
            <a:endParaRPr/>
          </a:p>
        </p:txBody>
      </p:sp>
      <p:sp>
        <p:nvSpPr>
          <p:cNvPr id="265" name="Google Shape;26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By looking at the graphs, as shown earlier we can determine to which region the results belong. Here is another version of the different regions markered by different symbols. These lines represent the analytical values for which either extinction takes place, or an eq is reached. We see that slightly above the line different behaviour is seen the below, such as oscillations as expected.</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We ran the simulations with the given values for beta and gamma but with the object and got the following results. we clearly see that the regions are shifted, we see eq happing where extinction should happen, and oscillations where eq should happen. </a:t>
            </a:r>
            <a:endParaRPr/>
          </a:p>
        </p:txBody>
      </p:sp>
      <p:sp>
        <p:nvSpPr>
          <p:cNvPr id="274" name="Google Shape;274;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e12660e685_6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5" name="Google Shape;285;ge12660e685_6_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Here are some examples: it is clear that the behaviour changes. Even when more iterations are used, to make sure enough time was given for extinction to occur.</a:t>
            </a:r>
            <a:endParaRPr/>
          </a:p>
        </p:txBody>
      </p:sp>
      <p:sp>
        <p:nvSpPr>
          <p:cNvPr id="286" name="Google Shape;286;ge12660e685_6_1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e1fd9ee8de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4" name="Google Shape;294;ge1fd9ee8de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Here are some examples: it is clear that the behaviour changes. Even when more iterations are used, to make sure enough time was given for extinction to occur.</a:t>
            </a:r>
            <a:endParaRPr/>
          </a:p>
        </p:txBody>
      </p:sp>
      <p:sp>
        <p:nvSpPr>
          <p:cNvPr id="295" name="Google Shape;295;ge1fd9ee8de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e12660e685_1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3" name="Google Shape;303;ge12660e685_1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Similarly we see that the complexity changes. We measured the kolgomorov complexity by simply saving the images and looking at the size of the save, we accounted for the circle, so that the circle itself doesn’t influence the results. We see indeed hat the complexity changes and that the bright yellow area where the lattice normally form cannot be seen when the circle is added. However, in the regions around the lines we see a different results the complexity lower, in contrast to what we saw before</a:t>
            </a:r>
            <a:endParaRPr/>
          </a:p>
        </p:txBody>
      </p:sp>
      <p:sp>
        <p:nvSpPr>
          <p:cNvPr id="304" name="Google Shape;304;ge12660e685_1_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e1fd9ee8de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e1fd9ee8de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Complexity in order: 1.3MB -&gt; 900KB -&gt; 700KB -&gt; 600KB -&gt; 450 -&gt; 150KB</a:t>
            </a:r>
            <a:endParaRPr/>
          </a:p>
        </p:txBody>
      </p:sp>
      <p:sp>
        <p:nvSpPr>
          <p:cNvPr id="313" name="Google Shape;313;ge1fd9ee8de_0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 name="Google Shape;10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We see that the phase transitions still occur, even with object. But we need more iterations for them to be sure.  The rate of convergence seems to be lower as significantly more iterations were needed. A more robust method to find the influence of the object would be to be more extensive, different shapes, sizes but due to time constraints this was not possible. Also classification was done by people given the possibilty for. CORNERING</a:t>
            </a:r>
            <a:endParaRPr/>
          </a:p>
        </p:txBody>
      </p:sp>
      <p:sp>
        <p:nvSpPr>
          <p:cNvPr id="329" name="Google Shape;329;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8" name="Google Shape;338;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 name="Google Shape;11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Data: bias loud drone, behave different from “natural” situation</a:t>
            </a:r>
            <a:endParaRPr/>
          </a:p>
        </p:txBody>
      </p:sp>
      <p:sp>
        <p:nvSpPr>
          <p:cNvPr id="116" name="Google Shape;116;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 name="Google Shape;12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e12660e5d4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2" name="Google Shape;132;ge12660e5d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1" name="Google Shape;151;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Deterministic (depends on init condit only)</a:t>
            </a:r>
            <a:endParaRPr/>
          </a:p>
        </p:txBody>
      </p:sp>
      <p:sp>
        <p:nvSpPr>
          <p:cNvPr id="152" name="Google Shape;152;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One figure at a time with arrow</a:t>
            </a:r>
            <a:endParaRPr/>
          </a:p>
        </p:txBody>
      </p:sp>
      <p:sp>
        <p:nvSpPr>
          <p:cNvPr id="170" name="Google Shape;170;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2" name="Google Shape;18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One figure at a time with arrow</a:t>
            </a:r>
            <a:endParaRPr/>
          </a:p>
        </p:txBody>
      </p:sp>
      <p:sp>
        <p:nvSpPr>
          <p:cNvPr id="183" name="Google Shape;18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6" name="Google Shape;196;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One figure at a time with arrow</a:t>
            </a:r>
            <a:endParaRPr/>
          </a:p>
        </p:txBody>
      </p:sp>
      <p:sp>
        <p:nvSpPr>
          <p:cNvPr id="197" name="Google Shape;197;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slide">
  <p:cSld name="TITLE_1">
    <p:bg>
      <p:bgPr>
        <a:solidFill>
          <a:srgbClr val="FFFFFF"/>
        </a:solidFill>
      </p:bgPr>
    </p:bg>
    <p:spTree>
      <p:nvGrpSpPr>
        <p:cNvPr id="15" name="Shape 15"/>
        <p:cNvGrpSpPr/>
        <p:nvPr/>
      </p:nvGrpSpPr>
      <p:grpSpPr>
        <a:xfrm>
          <a:off x="0" y="0"/>
          <a:ext cx="0" cy="0"/>
          <a:chOff x="0" y="0"/>
          <a:chExt cx="0" cy="0"/>
        </a:xfrm>
      </p:grpSpPr>
      <p:sp>
        <p:nvSpPr>
          <p:cNvPr id="16" name="Google Shape;16;ge12660e685_3_318"/>
          <p:cNvSpPr/>
          <p:nvPr/>
        </p:nvSpPr>
        <p:spPr>
          <a:xfrm>
            <a:off x="901733" y="428267"/>
            <a:ext cx="6513900" cy="5908800"/>
          </a:xfrm>
          <a:prstGeom prst="rect">
            <a:avLst/>
          </a:prstGeom>
          <a:solidFill>
            <a:srgbClr val="81ECEC"/>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434343"/>
              </a:solidFill>
              <a:latin typeface="Arial"/>
              <a:ea typeface="Arial"/>
              <a:cs typeface="Arial"/>
              <a:sym typeface="Arial"/>
            </a:endParaRPr>
          </a:p>
        </p:txBody>
      </p:sp>
      <p:sp>
        <p:nvSpPr>
          <p:cNvPr id="17" name="Google Shape;17;ge12660e685_3_318"/>
          <p:cNvSpPr txBox="1"/>
          <p:nvPr>
            <p:ph type="ctrTitle"/>
          </p:nvPr>
        </p:nvSpPr>
        <p:spPr>
          <a:xfrm>
            <a:off x="2147533" y="2475033"/>
            <a:ext cx="8210400" cy="1167600"/>
          </a:xfrm>
          <a:prstGeom prst="rect">
            <a:avLst/>
          </a:prstGeom>
          <a:noFill/>
          <a:ln cap="flat" cmpd="sng" w="38100">
            <a:solidFill>
              <a:srgbClr val="535353"/>
            </a:solidFill>
            <a:prstDash val="solid"/>
            <a:round/>
            <a:headEnd len="sm" w="sm" type="none"/>
            <a:tailEnd len="sm" w="sm" type="none"/>
          </a:ln>
        </p:spPr>
        <p:txBody>
          <a:bodyPr anchorCtr="0" anchor="ctr" bIns="121900" lIns="121900" spcFirstLastPara="1" rIns="121900" wrap="square" tIns="121900">
            <a:normAutofit/>
          </a:bodyPr>
          <a:lstStyle>
            <a:lvl1pPr lvl="0" algn="l">
              <a:lnSpc>
                <a:spcPct val="100000"/>
              </a:lnSpc>
              <a:spcBef>
                <a:spcPts val="0"/>
              </a:spcBef>
              <a:spcAft>
                <a:spcPts val="0"/>
              </a:spcAft>
              <a:buSzPts val="4800"/>
              <a:buNone/>
              <a:defRPr b="1" sz="4800"/>
            </a:lvl1pPr>
            <a:lvl2pPr lvl="1" algn="ctr">
              <a:lnSpc>
                <a:spcPct val="100000"/>
              </a:lnSpc>
              <a:spcBef>
                <a:spcPts val="0"/>
              </a:spcBef>
              <a:spcAft>
                <a:spcPts val="0"/>
              </a:spcAft>
              <a:buClr>
                <a:srgbClr val="434343"/>
              </a:buClr>
              <a:buSzPts val="8000"/>
              <a:buNone/>
              <a:defRPr sz="8000">
                <a:solidFill>
                  <a:srgbClr val="434343"/>
                </a:solidFill>
              </a:defRPr>
            </a:lvl2pPr>
            <a:lvl3pPr lvl="2" algn="ctr">
              <a:lnSpc>
                <a:spcPct val="100000"/>
              </a:lnSpc>
              <a:spcBef>
                <a:spcPts val="0"/>
              </a:spcBef>
              <a:spcAft>
                <a:spcPts val="0"/>
              </a:spcAft>
              <a:buClr>
                <a:srgbClr val="434343"/>
              </a:buClr>
              <a:buSzPts val="8000"/>
              <a:buNone/>
              <a:defRPr sz="8000">
                <a:solidFill>
                  <a:srgbClr val="434343"/>
                </a:solidFill>
              </a:defRPr>
            </a:lvl3pPr>
            <a:lvl4pPr lvl="3" algn="ctr">
              <a:lnSpc>
                <a:spcPct val="100000"/>
              </a:lnSpc>
              <a:spcBef>
                <a:spcPts val="0"/>
              </a:spcBef>
              <a:spcAft>
                <a:spcPts val="0"/>
              </a:spcAft>
              <a:buClr>
                <a:srgbClr val="434343"/>
              </a:buClr>
              <a:buSzPts val="8000"/>
              <a:buNone/>
              <a:defRPr sz="8000">
                <a:solidFill>
                  <a:srgbClr val="434343"/>
                </a:solidFill>
              </a:defRPr>
            </a:lvl4pPr>
            <a:lvl5pPr lvl="4" algn="ctr">
              <a:lnSpc>
                <a:spcPct val="100000"/>
              </a:lnSpc>
              <a:spcBef>
                <a:spcPts val="0"/>
              </a:spcBef>
              <a:spcAft>
                <a:spcPts val="0"/>
              </a:spcAft>
              <a:buClr>
                <a:srgbClr val="434343"/>
              </a:buClr>
              <a:buSzPts val="8000"/>
              <a:buNone/>
              <a:defRPr sz="8000">
                <a:solidFill>
                  <a:srgbClr val="434343"/>
                </a:solidFill>
              </a:defRPr>
            </a:lvl5pPr>
            <a:lvl6pPr lvl="5" algn="ctr">
              <a:lnSpc>
                <a:spcPct val="100000"/>
              </a:lnSpc>
              <a:spcBef>
                <a:spcPts val="0"/>
              </a:spcBef>
              <a:spcAft>
                <a:spcPts val="0"/>
              </a:spcAft>
              <a:buClr>
                <a:srgbClr val="434343"/>
              </a:buClr>
              <a:buSzPts val="8000"/>
              <a:buNone/>
              <a:defRPr sz="8000">
                <a:solidFill>
                  <a:srgbClr val="434343"/>
                </a:solidFill>
              </a:defRPr>
            </a:lvl6pPr>
            <a:lvl7pPr lvl="6" algn="ctr">
              <a:lnSpc>
                <a:spcPct val="100000"/>
              </a:lnSpc>
              <a:spcBef>
                <a:spcPts val="0"/>
              </a:spcBef>
              <a:spcAft>
                <a:spcPts val="0"/>
              </a:spcAft>
              <a:buClr>
                <a:srgbClr val="434343"/>
              </a:buClr>
              <a:buSzPts val="8000"/>
              <a:buNone/>
              <a:defRPr sz="8000">
                <a:solidFill>
                  <a:srgbClr val="434343"/>
                </a:solidFill>
              </a:defRPr>
            </a:lvl7pPr>
            <a:lvl8pPr lvl="7" algn="ctr">
              <a:lnSpc>
                <a:spcPct val="100000"/>
              </a:lnSpc>
              <a:spcBef>
                <a:spcPts val="0"/>
              </a:spcBef>
              <a:spcAft>
                <a:spcPts val="0"/>
              </a:spcAft>
              <a:buClr>
                <a:srgbClr val="434343"/>
              </a:buClr>
              <a:buSzPts val="8000"/>
              <a:buNone/>
              <a:defRPr sz="8000">
                <a:solidFill>
                  <a:srgbClr val="434343"/>
                </a:solidFill>
              </a:defRPr>
            </a:lvl8pPr>
            <a:lvl9pPr lvl="8" algn="ctr">
              <a:lnSpc>
                <a:spcPct val="100000"/>
              </a:lnSpc>
              <a:spcBef>
                <a:spcPts val="0"/>
              </a:spcBef>
              <a:spcAft>
                <a:spcPts val="0"/>
              </a:spcAft>
              <a:buClr>
                <a:srgbClr val="434343"/>
              </a:buClr>
              <a:buSzPts val="8000"/>
              <a:buNone/>
              <a:defRPr sz="8000">
                <a:solidFill>
                  <a:srgbClr val="434343"/>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fbeelding met bijschrift" type="picTx">
  <p:cSld name="PICTURE_WITH_CAPTION_TEXT">
    <p:spTree>
      <p:nvGrpSpPr>
        <p:cNvPr id="76" name="Shape 76"/>
        <p:cNvGrpSpPr/>
        <p:nvPr/>
      </p:nvGrpSpPr>
      <p:grpSpPr>
        <a:xfrm>
          <a:off x="0" y="0"/>
          <a:ext cx="0" cy="0"/>
          <a:chOff x="0" y="0"/>
          <a:chExt cx="0" cy="0"/>
        </a:xfrm>
      </p:grpSpPr>
      <p:sp>
        <p:nvSpPr>
          <p:cNvPr id="77" name="Google Shape;77;p27"/>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7"/>
          <p:cNvSpPr/>
          <p:nvPr>
            <p:ph idx="2" type="pic"/>
          </p:nvPr>
        </p:nvSpPr>
        <p:spPr>
          <a:xfrm>
            <a:off x="5183188" y="987425"/>
            <a:ext cx="6172200" cy="48735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9pPr>
          </a:lstStyle>
          <a:p/>
        </p:txBody>
      </p:sp>
      <p:sp>
        <p:nvSpPr>
          <p:cNvPr id="79" name="Google Shape;79;p27"/>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0" name="Google Shape;80;p2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en verticale tekst" type="vertTx">
  <p:cSld name="VERTICAL_TEXT">
    <p:spTree>
      <p:nvGrpSpPr>
        <p:cNvPr id="83" name="Shape 83"/>
        <p:cNvGrpSpPr/>
        <p:nvPr/>
      </p:nvGrpSpPr>
      <p:grpSpPr>
        <a:xfrm>
          <a:off x="0" y="0"/>
          <a:ext cx="0" cy="0"/>
          <a:chOff x="0" y="0"/>
          <a:chExt cx="0" cy="0"/>
        </a:xfrm>
      </p:grpSpPr>
      <p:sp>
        <p:nvSpPr>
          <p:cNvPr id="84" name="Google Shape;84;p2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28"/>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 name="Google Shape;86;p2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2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2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e titel en tekst" type="vertTitleAndTx">
  <p:cSld name="VERTICAL_TITLE_AND_VERTICAL_TEXT">
    <p:spTree>
      <p:nvGrpSpPr>
        <p:cNvPr id="89" name="Shape 89"/>
        <p:cNvGrpSpPr/>
        <p:nvPr/>
      </p:nvGrpSpPr>
      <p:grpSpPr>
        <a:xfrm>
          <a:off x="0" y="0"/>
          <a:ext cx="0" cy="0"/>
          <a:chOff x="0" y="0"/>
          <a:chExt cx="0" cy="0"/>
        </a:xfrm>
      </p:grpSpPr>
      <p:sp>
        <p:nvSpPr>
          <p:cNvPr id="90" name="Google Shape;90;p29"/>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29"/>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 name="Google Shape;92;p2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2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2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en object" type="obj">
  <p:cSld name="OBJECT">
    <p:spTree>
      <p:nvGrpSpPr>
        <p:cNvPr id="18" name="Shape 18"/>
        <p:cNvGrpSpPr/>
        <p:nvPr/>
      </p:nvGrpSpPr>
      <p:grpSpPr>
        <a:xfrm>
          <a:off x="0" y="0"/>
          <a:ext cx="0" cy="0"/>
          <a:chOff x="0" y="0"/>
          <a:chExt cx="0" cy="0"/>
        </a:xfrm>
      </p:grpSpPr>
      <p:sp>
        <p:nvSpPr>
          <p:cNvPr id="19" name="Google Shape;19;p2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 name="Google Shape;21;p2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2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id="24" name="Google Shape;24;p20"/>
          <p:cNvPicPr preferRelativeResize="0"/>
          <p:nvPr/>
        </p:nvPicPr>
        <p:blipFill rotWithShape="1">
          <a:blip r:embed="rId2">
            <a:alphaModFix/>
          </a:blip>
          <a:srcRect b="0" l="0" r="0" t="0"/>
          <a:stretch/>
        </p:blipFill>
        <p:spPr>
          <a:xfrm>
            <a:off x="143255" y="6031476"/>
            <a:ext cx="694945" cy="70866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dia" type="title">
  <p:cSld name="TITLE">
    <p:spTree>
      <p:nvGrpSpPr>
        <p:cNvPr id="25" name="Shape 25"/>
        <p:cNvGrpSpPr/>
        <p:nvPr/>
      </p:nvGrpSpPr>
      <p:grpSpPr>
        <a:xfrm>
          <a:off x="0" y="0"/>
          <a:ext cx="0" cy="0"/>
          <a:chOff x="0" y="0"/>
          <a:chExt cx="0" cy="0"/>
        </a:xfrm>
      </p:grpSpPr>
      <p:sp>
        <p:nvSpPr>
          <p:cNvPr id="26" name="Google Shape;26;p19"/>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9"/>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8" name="Google Shape;28;p1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id="31" name="Google Shape;31;p19"/>
          <p:cNvPicPr preferRelativeResize="0"/>
          <p:nvPr/>
        </p:nvPicPr>
        <p:blipFill rotWithShape="1">
          <a:blip r:embed="rId2">
            <a:alphaModFix/>
          </a:blip>
          <a:srcRect b="0" l="0" r="0" t="0"/>
          <a:stretch/>
        </p:blipFill>
        <p:spPr>
          <a:xfrm>
            <a:off x="143255" y="6040807"/>
            <a:ext cx="694945" cy="70866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ekop" type="secHead">
  <p:cSld name="SECTION_HEADER">
    <p:spTree>
      <p:nvGrpSpPr>
        <p:cNvPr id="32" name="Shape 32"/>
        <p:cNvGrpSpPr/>
        <p:nvPr/>
      </p:nvGrpSpPr>
      <p:grpSpPr>
        <a:xfrm>
          <a:off x="0" y="0"/>
          <a:ext cx="0" cy="0"/>
          <a:chOff x="0" y="0"/>
          <a:chExt cx="0" cy="0"/>
        </a:xfrm>
      </p:grpSpPr>
      <p:sp>
        <p:nvSpPr>
          <p:cNvPr id="33" name="Google Shape;33;p21"/>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21"/>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5" name="Google Shape;35;p2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2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id="38" name="Google Shape;38;p21"/>
          <p:cNvPicPr preferRelativeResize="0"/>
          <p:nvPr/>
        </p:nvPicPr>
        <p:blipFill rotWithShape="1">
          <a:blip r:embed="rId2">
            <a:alphaModFix/>
          </a:blip>
          <a:srcRect b="0" l="0" r="0" t="0"/>
          <a:stretch/>
        </p:blipFill>
        <p:spPr>
          <a:xfrm>
            <a:off x="136905" y="6024346"/>
            <a:ext cx="694945" cy="70866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houd van twee" type="twoObj">
  <p:cSld name="TWO_OBJECTS">
    <p:spTree>
      <p:nvGrpSpPr>
        <p:cNvPr id="39" name="Shape 39"/>
        <p:cNvGrpSpPr/>
        <p:nvPr/>
      </p:nvGrpSpPr>
      <p:grpSpPr>
        <a:xfrm>
          <a:off x="0" y="0"/>
          <a:ext cx="0" cy="0"/>
          <a:chOff x="0" y="0"/>
          <a:chExt cx="0" cy="0"/>
        </a:xfrm>
      </p:grpSpPr>
      <p:sp>
        <p:nvSpPr>
          <p:cNvPr id="40" name="Google Shape;40;p2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22"/>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22"/>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2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2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id="46" name="Google Shape;46;p22"/>
          <p:cNvPicPr preferRelativeResize="0"/>
          <p:nvPr/>
        </p:nvPicPr>
        <p:blipFill rotWithShape="1">
          <a:blip r:embed="rId2">
            <a:alphaModFix/>
          </a:blip>
          <a:srcRect b="0" l="0" r="0" t="0"/>
          <a:stretch/>
        </p:blipFill>
        <p:spPr>
          <a:xfrm>
            <a:off x="136905" y="6024346"/>
            <a:ext cx="694945" cy="70866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gelijking" type="twoTxTwoObj">
  <p:cSld name="TWO_OBJECTS_WITH_TEXT">
    <p:spTree>
      <p:nvGrpSpPr>
        <p:cNvPr id="47" name="Shape 47"/>
        <p:cNvGrpSpPr/>
        <p:nvPr/>
      </p:nvGrpSpPr>
      <p:grpSpPr>
        <a:xfrm>
          <a:off x="0" y="0"/>
          <a:ext cx="0" cy="0"/>
          <a:chOff x="0" y="0"/>
          <a:chExt cx="0" cy="0"/>
        </a:xfrm>
      </p:grpSpPr>
      <p:sp>
        <p:nvSpPr>
          <p:cNvPr id="48" name="Google Shape;48;p23"/>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3"/>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23"/>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23"/>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2" name="Google Shape;52;p23"/>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2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id="56" name="Google Shape;56;p23"/>
          <p:cNvPicPr preferRelativeResize="0"/>
          <p:nvPr/>
        </p:nvPicPr>
        <p:blipFill rotWithShape="1">
          <a:blip r:embed="rId2">
            <a:alphaModFix/>
          </a:blip>
          <a:srcRect b="0" l="0" r="0" t="0"/>
          <a:stretch/>
        </p:blipFill>
        <p:spPr>
          <a:xfrm>
            <a:off x="136905" y="6024346"/>
            <a:ext cx="694945" cy="70866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lleen titel" type="titleOnly">
  <p:cSld name="TITLE_ONLY">
    <p:spTree>
      <p:nvGrpSpPr>
        <p:cNvPr id="57" name="Shape 57"/>
        <p:cNvGrpSpPr/>
        <p:nvPr/>
      </p:nvGrpSpPr>
      <p:grpSpPr>
        <a:xfrm>
          <a:off x="0" y="0"/>
          <a:ext cx="0" cy="0"/>
          <a:chOff x="0" y="0"/>
          <a:chExt cx="0" cy="0"/>
        </a:xfrm>
      </p:grpSpPr>
      <p:sp>
        <p:nvSpPr>
          <p:cNvPr id="58" name="Google Shape;58;p2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2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id="62" name="Google Shape;62;p24"/>
          <p:cNvPicPr preferRelativeResize="0"/>
          <p:nvPr/>
        </p:nvPicPr>
        <p:blipFill rotWithShape="1">
          <a:blip r:embed="rId2">
            <a:alphaModFix/>
          </a:blip>
          <a:srcRect b="0" l="0" r="0" t="0"/>
          <a:stretch/>
        </p:blipFill>
        <p:spPr>
          <a:xfrm>
            <a:off x="136905" y="6024346"/>
            <a:ext cx="694945" cy="70866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eg" type="blank">
  <p:cSld name="BLANK">
    <p:spTree>
      <p:nvGrpSpPr>
        <p:cNvPr id="63" name="Shape 63"/>
        <p:cNvGrpSpPr/>
        <p:nvPr/>
      </p:nvGrpSpPr>
      <p:grpSpPr>
        <a:xfrm>
          <a:off x="0" y="0"/>
          <a:ext cx="0" cy="0"/>
          <a:chOff x="0" y="0"/>
          <a:chExt cx="0" cy="0"/>
        </a:xfrm>
      </p:grpSpPr>
      <p:sp>
        <p:nvSpPr>
          <p:cNvPr id="64" name="Google Shape;64;p2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2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id="67" name="Google Shape;67;p25"/>
          <p:cNvPicPr preferRelativeResize="0"/>
          <p:nvPr/>
        </p:nvPicPr>
        <p:blipFill rotWithShape="1">
          <a:blip r:embed="rId2">
            <a:alphaModFix/>
          </a:blip>
          <a:srcRect b="0" l="0" r="0" t="0"/>
          <a:stretch/>
        </p:blipFill>
        <p:spPr>
          <a:xfrm>
            <a:off x="136905" y="6024346"/>
            <a:ext cx="694945" cy="70866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houd met bijschrift" type="objTx">
  <p:cSld name="OBJECT_WITH_CAPTION_TEXT">
    <p:spTree>
      <p:nvGrpSpPr>
        <p:cNvPr id="68" name="Shape 68"/>
        <p:cNvGrpSpPr/>
        <p:nvPr/>
      </p:nvGrpSpPr>
      <p:grpSpPr>
        <a:xfrm>
          <a:off x="0" y="0"/>
          <a:ext cx="0" cy="0"/>
          <a:chOff x="0" y="0"/>
          <a:chExt cx="0" cy="0"/>
        </a:xfrm>
      </p:grpSpPr>
      <p:sp>
        <p:nvSpPr>
          <p:cNvPr id="69" name="Google Shape;69;p26"/>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6"/>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1" name="Google Shape;71;p26"/>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2" name="Google Shape;72;p2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id="75" name="Google Shape;75;p26"/>
          <p:cNvPicPr preferRelativeResize="0"/>
          <p:nvPr/>
        </p:nvPicPr>
        <p:blipFill rotWithShape="1">
          <a:blip r:embed="rId2">
            <a:alphaModFix/>
          </a:blip>
          <a:srcRect b="0" l="0" r="0" t="0"/>
          <a:stretch/>
        </p:blipFill>
        <p:spPr>
          <a:xfrm>
            <a:off x="136905" y="6024346"/>
            <a:ext cx="694945" cy="70866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entury Gothic"/>
              <a:buNone/>
              <a:defRPr b="0" i="0" sz="44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entury Gothic"/>
                <a:ea typeface="Century Gothic"/>
                <a:cs typeface="Century Gothic"/>
                <a:sym typeface="Century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entury Gothic"/>
                <a:ea typeface="Century Gothic"/>
                <a:cs typeface="Century Gothic"/>
                <a:sym typeface="Century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entury Gothic"/>
                <a:ea typeface="Century Gothic"/>
                <a:cs typeface="Century Gothic"/>
                <a:sym typeface="Century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9pPr>
          </a:lstStyle>
          <a:p/>
        </p:txBody>
      </p:sp>
      <p:sp>
        <p:nvSpPr>
          <p:cNvPr id="12" name="Google Shape;12;p1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13" name="Google Shape;13;p1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entury Gothic"/>
                <a:ea typeface="Century Gothic"/>
                <a:cs typeface="Century Gothic"/>
                <a:sym typeface="Century Gothic"/>
              </a:defRPr>
            </a:lvl9pPr>
          </a:lstStyle>
          <a:p/>
        </p:txBody>
      </p:sp>
      <p:sp>
        <p:nvSpPr>
          <p:cNvPr id="14" name="Google Shape;14;p1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omments" Target="../comments/comment4.xml"/><Relationship Id="rId4" Type="http://schemas.openxmlformats.org/officeDocument/2006/relationships/image" Target="../media/image15.png"/><Relationship Id="rId5" Type="http://schemas.openxmlformats.org/officeDocument/2006/relationships/image" Target="../media/image2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drive.google.com/file/d/1VudMigCgValXU88opCEG0clKGhNrBBXk/view" TargetMode="External"/><Relationship Id="rId4" Type="http://schemas.openxmlformats.org/officeDocument/2006/relationships/image" Target="../media/image22.jpg"/><Relationship Id="rId5" Type="http://schemas.openxmlformats.org/officeDocument/2006/relationships/hyperlink" Target="http://drive.google.com/file/d/1rG8GJzvFk_vaNlFJrv-kQeiGFJg1ZEPq/view" TargetMode="External"/><Relationship Id="rId6" Type="http://schemas.openxmlformats.org/officeDocument/2006/relationships/image" Target="../media/image25.jpg"/><Relationship Id="rId7" Type="http://schemas.openxmlformats.org/officeDocument/2006/relationships/hyperlink" Target="http://drive.google.com/file/d/1ku-PDDQDC9DMON9h4CpPPNG-DSxE4AA5/view" TargetMode="External"/><Relationship Id="rId8" Type="http://schemas.openxmlformats.org/officeDocument/2006/relationships/image" Target="../media/image2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comments" Target="../comments/comment5.xml"/><Relationship Id="rId4" Type="http://schemas.openxmlformats.org/officeDocument/2006/relationships/image" Target="../media/image24.jpg"/><Relationship Id="rId5"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comments" Target="../comments/comment6.xml"/><Relationship Id="rId4" Type="http://schemas.openxmlformats.org/officeDocument/2006/relationships/hyperlink" Target="http://drive.google.com/file/d/1mXAfX5Kd1oQ3jtMxsIsO_wjtiQDObtVf/view" TargetMode="External"/><Relationship Id="rId5"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png"/><Relationship Id="rId4" Type="http://schemas.openxmlformats.org/officeDocument/2006/relationships/image" Target="../media/image27.png"/><Relationship Id="rId5" Type="http://schemas.openxmlformats.org/officeDocument/2006/relationships/image" Target="../media/image31.png"/><Relationship Id="rId6" Type="http://schemas.openxmlformats.org/officeDocument/2006/relationships/image" Target="../media/image30.png"/><Relationship Id="rId7"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drive.google.com/file/d/1rFlRsN59VsxaRrJDYbyXwzsTk7g6TAy3/view" TargetMode="Externa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drive.google.com/file/d/1krtO4AU6E4aWAHllgrt6PxOvBqX06TlG/view"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image" Target="../media/image8.png"/><Relationship Id="rId8"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4.png"/><Relationship Id="rId5"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comments" Target="../comments/comment1.xml"/><Relationship Id="rId4" Type="http://schemas.openxmlformats.org/officeDocument/2006/relationships/image" Target="../media/image15.png"/><Relationship Id="rId5"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omments" Target="../comments/comment2.xml"/><Relationship Id="rId4" Type="http://schemas.openxmlformats.org/officeDocument/2006/relationships/image" Target="../media/image15.png"/><Relationship Id="rId5"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comments" Target="../comments/comment3.xml"/><Relationship Id="rId4" Type="http://schemas.openxmlformats.org/officeDocument/2006/relationships/image" Target="../media/image15.png"/><Relationship Id="rId5"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ge12660e685_3_133"/>
          <p:cNvSpPr txBox="1"/>
          <p:nvPr>
            <p:ph type="ctrTitle"/>
          </p:nvPr>
        </p:nvSpPr>
        <p:spPr>
          <a:xfrm>
            <a:off x="908575" y="1291575"/>
            <a:ext cx="6489000" cy="2879400"/>
          </a:xfrm>
          <a:prstGeom prst="rect">
            <a:avLst/>
          </a:prstGeom>
          <a:noFill/>
          <a:ln cap="flat" cmpd="sng" w="9525">
            <a:solidFill>
              <a:schemeClr val="dk1"/>
            </a:solidFill>
            <a:prstDash val="solid"/>
            <a:round/>
            <a:headEnd len="sm" w="sm" type="none"/>
            <a:tailEnd len="sm" w="sm" type="none"/>
          </a:ln>
        </p:spPr>
        <p:txBody>
          <a:bodyPr anchorCtr="0" anchor="ctr" bIns="121900" lIns="121900" spcFirstLastPara="1" rIns="121900" wrap="square" tIns="121900">
            <a:normAutofit fontScale="90000"/>
          </a:bodyPr>
          <a:lstStyle/>
          <a:p>
            <a:pPr indent="0" lvl="0" marL="0" rtl="0" algn="ctr">
              <a:lnSpc>
                <a:spcPct val="90000"/>
              </a:lnSpc>
              <a:spcBef>
                <a:spcPts val="0"/>
              </a:spcBef>
              <a:spcAft>
                <a:spcPts val="0"/>
              </a:spcAft>
              <a:buClr>
                <a:schemeClr val="dk1"/>
              </a:buClr>
              <a:buSzPct val="100000"/>
              <a:buFont typeface="Arial"/>
              <a:buNone/>
            </a:pPr>
            <a:r>
              <a:rPr lang="en-US" sz="6000">
                <a:latin typeface="Arial"/>
                <a:ea typeface="Arial"/>
                <a:cs typeface="Arial"/>
                <a:sym typeface="Arial"/>
              </a:rPr>
              <a:t>Effect of objects in predator-prey lattice systems</a:t>
            </a:r>
            <a:endParaRPr sz="6000">
              <a:latin typeface="Arial"/>
              <a:ea typeface="Arial"/>
              <a:cs typeface="Arial"/>
              <a:sym typeface="Arial"/>
            </a:endParaRPr>
          </a:p>
          <a:p>
            <a:pPr indent="0" lvl="0" marL="0" rtl="0" algn="l">
              <a:lnSpc>
                <a:spcPct val="115000"/>
              </a:lnSpc>
              <a:spcBef>
                <a:spcPts val="0"/>
              </a:spcBef>
              <a:spcAft>
                <a:spcPts val="0"/>
              </a:spcAft>
              <a:buClr>
                <a:schemeClr val="dk1"/>
              </a:buClr>
              <a:buSzPct val="31250"/>
              <a:buFont typeface="Arial"/>
              <a:buNone/>
            </a:pPr>
            <a:r>
              <a:t/>
            </a:r>
            <a:endParaRPr/>
          </a:p>
        </p:txBody>
      </p:sp>
      <p:sp>
        <p:nvSpPr>
          <p:cNvPr id="100" name="Google Shape;100;ge12660e685_3_133"/>
          <p:cNvSpPr txBox="1"/>
          <p:nvPr/>
        </p:nvSpPr>
        <p:spPr>
          <a:xfrm>
            <a:off x="908583" y="413483"/>
            <a:ext cx="5339100" cy="878100"/>
          </a:xfrm>
          <a:prstGeom prst="rect">
            <a:avLst/>
          </a:prstGeom>
          <a:noFill/>
          <a:ln>
            <a:noFill/>
          </a:ln>
        </p:spPr>
        <p:txBody>
          <a:bodyPr anchorCtr="0" anchor="ctr" bIns="121900" lIns="121900" spcFirstLastPara="1" rIns="121900" wrap="square" tIns="121900">
            <a:noAutofit/>
          </a:bodyPr>
          <a:lstStyle/>
          <a:p>
            <a:pPr indent="0" lvl="0" marL="0" marR="0" rtl="0" algn="l">
              <a:lnSpc>
                <a:spcPct val="115000"/>
              </a:lnSpc>
              <a:spcBef>
                <a:spcPts val="0"/>
              </a:spcBef>
              <a:spcAft>
                <a:spcPts val="0"/>
              </a:spcAft>
              <a:buClr>
                <a:srgbClr val="000000"/>
              </a:buClr>
              <a:buSzPts val="2400"/>
              <a:buFont typeface="Arial"/>
              <a:buNone/>
            </a:pPr>
            <a:r>
              <a:rPr b="0" i="0" lang="en-US" sz="2400" u="none" cap="none" strike="noStrike">
                <a:solidFill>
                  <a:srgbClr val="434343"/>
                </a:solidFill>
                <a:latin typeface="Ubuntu Light"/>
                <a:ea typeface="Ubuntu Light"/>
                <a:cs typeface="Ubuntu Light"/>
                <a:sym typeface="Ubuntu Light"/>
              </a:rPr>
              <a:t>CSS 2021</a:t>
            </a:r>
            <a:endParaRPr b="0" i="0" sz="2400" u="none" cap="none" strike="noStrike">
              <a:solidFill>
                <a:srgbClr val="434343"/>
              </a:solidFill>
              <a:latin typeface="Ubuntu Light"/>
              <a:ea typeface="Ubuntu Light"/>
              <a:cs typeface="Ubuntu Light"/>
              <a:sym typeface="Ubuntu Light"/>
            </a:endParaRPr>
          </a:p>
        </p:txBody>
      </p:sp>
      <p:sp>
        <p:nvSpPr>
          <p:cNvPr id="101" name="Google Shape;101;ge12660e685_3_133"/>
          <p:cNvSpPr txBox="1"/>
          <p:nvPr/>
        </p:nvSpPr>
        <p:spPr>
          <a:xfrm>
            <a:off x="936675" y="4329175"/>
            <a:ext cx="6030600" cy="1899300"/>
          </a:xfrm>
          <a:prstGeom prst="rect">
            <a:avLst/>
          </a:prstGeom>
          <a:noFill/>
          <a:ln>
            <a:noFill/>
          </a:ln>
        </p:spPr>
        <p:txBody>
          <a:bodyPr anchorCtr="0" anchor="t" bIns="91425" lIns="91425" spcFirstLastPara="1" rIns="91425" wrap="square" tIns="91425">
            <a:spAutoFit/>
          </a:bodyPr>
          <a:lstStyle/>
          <a:p>
            <a:pPr indent="-4572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Adrian Fuertes Blanco</a:t>
            </a:r>
            <a:endParaRPr b="0" i="0" sz="2400" u="none" cap="none" strike="noStrike">
              <a:solidFill>
                <a:schemeClr val="dk1"/>
              </a:solidFill>
              <a:latin typeface="Century Gothic"/>
              <a:ea typeface="Century Gothic"/>
              <a:cs typeface="Century Gothic"/>
              <a:sym typeface="Century Gothic"/>
            </a:endParaRPr>
          </a:p>
          <a:p>
            <a:pPr indent="-457200" lvl="0" marL="457200" marR="0" rtl="0" algn="l">
              <a:lnSpc>
                <a:spcPct val="90000"/>
              </a:lnSpc>
              <a:spcBef>
                <a:spcPts val="100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Stijn van den Berg</a:t>
            </a:r>
            <a:endParaRPr b="0" i="0" sz="2400" u="none" cap="none" strike="noStrike">
              <a:solidFill>
                <a:schemeClr val="dk1"/>
              </a:solidFill>
              <a:latin typeface="Century Gothic"/>
              <a:ea typeface="Century Gothic"/>
              <a:cs typeface="Century Gothic"/>
              <a:sym typeface="Century Gothic"/>
            </a:endParaRPr>
          </a:p>
          <a:p>
            <a:pPr indent="-457200" lvl="0" marL="457200" marR="0" rtl="0" algn="l">
              <a:lnSpc>
                <a:spcPct val="90000"/>
              </a:lnSpc>
              <a:spcBef>
                <a:spcPts val="100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Sven Poelmann</a:t>
            </a:r>
            <a:endParaRPr b="0" i="0" sz="2400" u="none" cap="none" strike="noStrike">
              <a:solidFill>
                <a:schemeClr val="dk1"/>
              </a:solidFill>
              <a:latin typeface="Arial"/>
              <a:ea typeface="Arial"/>
              <a:cs typeface="Arial"/>
              <a:sym typeface="Arial"/>
            </a:endParaRPr>
          </a:p>
          <a:p>
            <a:pPr indent="-457200" lvl="0" marL="457200" marR="0" rtl="0" algn="l">
              <a:lnSpc>
                <a:spcPct val="90000"/>
              </a:lnSpc>
              <a:spcBef>
                <a:spcPts val="100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Mario van Rooij</a:t>
            </a:r>
            <a:endParaRPr b="0" i="0" sz="2400" u="none" cap="none" strike="noStrike">
              <a:solidFill>
                <a:schemeClr val="dk1"/>
              </a:solidFill>
              <a:latin typeface="Arial"/>
              <a:ea typeface="Arial"/>
              <a:cs typeface="Arial"/>
              <a:sym typeface="Arial"/>
            </a:endParaRPr>
          </a:p>
        </p:txBody>
      </p:sp>
      <p:pic>
        <p:nvPicPr>
          <p:cNvPr id="102" name="Google Shape;102;ge12660e685_3_133"/>
          <p:cNvPicPr preferRelativeResize="0"/>
          <p:nvPr/>
        </p:nvPicPr>
        <p:blipFill rotWithShape="1">
          <a:blip r:embed="rId3">
            <a:alphaModFix/>
          </a:blip>
          <a:srcRect b="0" l="0" r="0" t="0"/>
          <a:stretch/>
        </p:blipFill>
        <p:spPr>
          <a:xfrm>
            <a:off x="8530675" y="6154750"/>
            <a:ext cx="3661325" cy="7032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0"/>
          <p:cNvSpPr txBox="1"/>
          <p:nvPr>
            <p:ph type="title"/>
          </p:nvPr>
        </p:nvSpPr>
        <p:spPr>
          <a:xfrm>
            <a:off x="409742" y="166494"/>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Original results</a:t>
            </a:r>
            <a:endParaRPr/>
          </a:p>
        </p:txBody>
      </p:sp>
      <p:pic>
        <p:nvPicPr>
          <p:cNvPr id="212" name="Google Shape;212;p10"/>
          <p:cNvPicPr preferRelativeResize="0"/>
          <p:nvPr/>
        </p:nvPicPr>
        <p:blipFill rotWithShape="1">
          <a:blip r:embed="rId4">
            <a:alphaModFix/>
          </a:blip>
          <a:srcRect b="0" l="0" r="0" t="0"/>
          <a:stretch/>
        </p:blipFill>
        <p:spPr>
          <a:xfrm>
            <a:off x="543946" y="2160037"/>
            <a:ext cx="3832109" cy="2855168"/>
          </a:xfrm>
          <a:prstGeom prst="rect">
            <a:avLst/>
          </a:prstGeom>
          <a:noFill/>
          <a:ln>
            <a:noFill/>
          </a:ln>
        </p:spPr>
      </p:pic>
      <p:sp>
        <p:nvSpPr>
          <p:cNvPr id="213" name="Google Shape;213;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214" name="Google Shape;214;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215" name="Google Shape;215;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16" name="Google Shape;216;p10"/>
          <p:cNvPicPr preferRelativeResize="0"/>
          <p:nvPr/>
        </p:nvPicPr>
        <p:blipFill rotWithShape="1">
          <a:blip r:embed="rId5">
            <a:alphaModFix/>
          </a:blip>
          <a:srcRect b="0" l="8657" r="8657" t="0"/>
          <a:stretch/>
        </p:blipFill>
        <p:spPr>
          <a:xfrm>
            <a:off x="4134675" y="2195900"/>
            <a:ext cx="8057324" cy="2783426"/>
          </a:xfrm>
          <a:prstGeom prst="rect">
            <a:avLst/>
          </a:prstGeom>
          <a:noFill/>
          <a:ln>
            <a:noFill/>
          </a:ln>
        </p:spPr>
      </p:pic>
      <p:cxnSp>
        <p:nvCxnSpPr>
          <p:cNvPr id="217" name="Google Shape;217;p10"/>
          <p:cNvCxnSpPr/>
          <p:nvPr/>
        </p:nvCxnSpPr>
        <p:spPr>
          <a:xfrm>
            <a:off x="1198090" y="4047898"/>
            <a:ext cx="3312169" cy="12315"/>
          </a:xfrm>
          <a:prstGeom prst="straightConnector1">
            <a:avLst/>
          </a:prstGeom>
          <a:noFill/>
          <a:ln cap="flat" cmpd="sng" w="28575">
            <a:solidFill>
              <a:schemeClr val="dk1"/>
            </a:solidFill>
            <a:prstDash val="solid"/>
            <a:miter lim="800000"/>
            <a:headEnd len="sm" w="sm"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Example plots</a:t>
            </a:r>
            <a:endParaRPr/>
          </a:p>
        </p:txBody>
      </p:sp>
      <p:sp>
        <p:nvSpPr>
          <p:cNvPr id="223" name="Google Shape;223;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224" name="Google Shape;224;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225" name="Google Shape;225;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26" name="Google Shape;226;p11" title="N_300_Nit_350_a_0.5_b_15_c_0.01_DU_0.01_DV_1_dt_0.05.mp4">
            <a:hlinkClick r:id="rId3"/>
          </p:cNvPr>
          <p:cNvPicPr preferRelativeResize="0"/>
          <p:nvPr/>
        </p:nvPicPr>
        <p:blipFill>
          <a:blip r:embed="rId4">
            <a:alphaModFix/>
          </a:blip>
          <a:stretch>
            <a:fillRect/>
          </a:stretch>
        </p:blipFill>
        <p:spPr>
          <a:xfrm>
            <a:off x="224525" y="2036512"/>
            <a:ext cx="3713325" cy="2784976"/>
          </a:xfrm>
          <a:prstGeom prst="rect">
            <a:avLst/>
          </a:prstGeom>
          <a:noFill/>
          <a:ln>
            <a:noFill/>
          </a:ln>
        </p:spPr>
      </p:pic>
      <p:pic>
        <p:nvPicPr>
          <p:cNvPr id="227" name="Google Shape;227;p11" title="N_300_Nit_350_a_0.5_b_15_c_0.3_DU_0.01_DV_1_dt_0.05.mp4">
            <a:hlinkClick r:id="rId5"/>
          </p:cNvPr>
          <p:cNvPicPr preferRelativeResize="0"/>
          <p:nvPr/>
        </p:nvPicPr>
        <p:blipFill>
          <a:blip r:embed="rId6">
            <a:alphaModFix/>
          </a:blip>
          <a:stretch>
            <a:fillRect/>
          </a:stretch>
        </p:blipFill>
        <p:spPr>
          <a:xfrm>
            <a:off x="8011980" y="1936051"/>
            <a:ext cx="3847294" cy="2885450"/>
          </a:xfrm>
          <a:prstGeom prst="rect">
            <a:avLst/>
          </a:prstGeom>
          <a:noFill/>
          <a:ln>
            <a:noFill/>
          </a:ln>
        </p:spPr>
      </p:pic>
      <p:pic>
        <p:nvPicPr>
          <p:cNvPr id="228" name="Google Shape;228;p11" title="N_300_Nit_350_a_0.5_b_10.7_c_0.6_DU_0.01_DV_1_dt_0.05.mp4">
            <a:hlinkClick r:id="rId7"/>
          </p:cNvPr>
          <p:cNvPicPr preferRelativeResize="0"/>
          <p:nvPr/>
        </p:nvPicPr>
        <p:blipFill>
          <a:blip r:embed="rId8">
            <a:alphaModFix/>
          </a:blip>
          <a:stretch>
            <a:fillRect/>
          </a:stretch>
        </p:blipFill>
        <p:spPr>
          <a:xfrm>
            <a:off x="4118238" y="2036500"/>
            <a:ext cx="3713325" cy="27850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2"/>
          <p:cNvSpPr/>
          <p:nvPr/>
        </p:nvSpPr>
        <p:spPr>
          <a:xfrm>
            <a:off x="2782289" y="2692439"/>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1</a:t>
            </a:r>
            <a:endParaRPr b="0" i="0" sz="1800" u="none" cap="none" strike="noStrike">
              <a:solidFill>
                <a:schemeClr val="lt1"/>
              </a:solidFill>
              <a:latin typeface="Century Gothic"/>
              <a:ea typeface="Century Gothic"/>
              <a:cs typeface="Century Gothic"/>
              <a:sym typeface="Century Gothic"/>
            </a:endParaRPr>
          </a:p>
        </p:txBody>
      </p:sp>
      <p:sp>
        <p:nvSpPr>
          <p:cNvPr id="234" name="Google Shape;234;p12"/>
          <p:cNvSpPr/>
          <p:nvPr/>
        </p:nvSpPr>
        <p:spPr>
          <a:xfrm>
            <a:off x="1835733" y="3571343"/>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1</a:t>
            </a:r>
            <a:endParaRPr b="0" i="0" sz="1800" u="none" cap="none" strike="noStrike">
              <a:solidFill>
                <a:schemeClr val="lt1"/>
              </a:solidFill>
              <a:latin typeface="Century Gothic"/>
              <a:ea typeface="Century Gothic"/>
              <a:cs typeface="Century Gothic"/>
              <a:sym typeface="Century Gothic"/>
            </a:endParaRPr>
          </a:p>
        </p:txBody>
      </p:sp>
      <p:sp>
        <p:nvSpPr>
          <p:cNvPr id="235" name="Google Shape;235;p12"/>
          <p:cNvSpPr/>
          <p:nvPr/>
        </p:nvSpPr>
        <p:spPr>
          <a:xfrm>
            <a:off x="2782290" y="4459719"/>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1</a:t>
            </a:r>
            <a:endParaRPr b="0" i="0" sz="1800" u="none" cap="none" strike="noStrike">
              <a:solidFill>
                <a:schemeClr val="lt1"/>
              </a:solidFill>
              <a:latin typeface="Century Gothic"/>
              <a:ea typeface="Century Gothic"/>
              <a:cs typeface="Century Gothic"/>
              <a:sym typeface="Century Gothic"/>
            </a:endParaRPr>
          </a:p>
        </p:txBody>
      </p:sp>
      <p:sp>
        <p:nvSpPr>
          <p:cNvPr id="236" name="Google Shape;236;p12"/>
          <p:cNvSpPr/>
          <p:nvPr/>
        </p:nvSpPr>
        <p:spPr>
          <a:xfrm>
            <a:off x="3728849" y="3571343"/>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1</a:t>
            </a:r>
            <a:endParaRPr b="0" i="0" sz="1800" u="none" cap="none" strike="noStrike">
              <a:solidFill>
                <a:schemeClr val="lt1"/>
              </a:solidFill>
              <a:latin typeface="Century Gothic"/>
              <a:ea typeface="Century Gothic"/>
              <a:cs typeface="Century Gothic"/>
              <a:sym typeface="Century Gothic"/>
            </a:endParaRPr>
          </a:p>
        </p:txBody>
      </p:sp>
      <p:sp>
        <p:nvSpPr>
          <p:cNvPr id="237" name="Google Shape;237;p12"/>
          <p:cNvSpPr/>
          <p:nvPr/>
        </p:nvSpPr>
        <p:spPr>
          <a:xfrm>
            <a:off x="2782291" y="3576079"/>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-4</a:t>
            </a:r>
            <a:endParaRPr b="0" i="0" sz="1800" u="none" cap="none" strike="noStrike">
              <a:solidFill>
                <a:schemeClr val="lt1"/>
              </a:solidFill>
              <a:latin typeface="Century Gothic"/>
              <a:ea typeface="Century Gothic"/>
              <a:cs typeface="Century Gothic"/>
              <a:sym typeface="Century Gothic"/>
            </a:endParaRPr>
          </a:p>
        </p:txBody>
      </p:sp>
      <p:cxnSp>
        <p:nvCxnSpPr>
          <p:cNvPr id="238" name="Google Shape;238;p12"/>
          <p:cNvCxnSpPr/>
          <p:nvPr/>
        </p:nvCxnSpPr>
        <p:spPr>
          <a:xfrm>
            <a:off x="4957893" y="3972559"/>
            <a:ext cx="1719743" cy="0"/>
          </a:xfrm>
          <a:prstGeom prst="straightConnector1">
            <a:avLst/>
          </a:prstGeom>
          <a:noFill/>
          <a:ln cap="flat" cmpd="sng" w="9525">
            <a:solidFill>
              <a:schemeClr val="accent1"/>
            </a:solidFill>
            <a:prstDash val="solid"/>
            <a:miter lim="800000"/>
            <a:headEnd len="sm" w="sm" type="none"/>
            <a:tailEnd len="med" w="med" type="triangle"/>
          </a:ln>
        </p:spPr>
      </p:cxnSp>
      <p:sp>
        <p:nvSpPr>
          <p:cNvPr id="239" name="Google Shape;239;p12"/>
          <p:cNvSpPr txBox="1"/>
          <p:nvPr/>
        </p:nvSpPr>
        <p:spPr>
          <a:xfrm>
            <a:off x="5176402" y="3287102"/>
            <a:ext cx="12828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entury Gothic"/>
                <a:ea typeface="Century Gothic"/>
                <a:cs typeface="Century Gothic"/>
                <a:sym typeface="Century Gothic"/>
              </a:rPr>
              <a:t>With object</a:t>
            </a:r>
            <a:endParaRPr b="0" i="0" sz="1800" u="none" cap="none" strike="noStrike">
              <a:solidFill>
                <a:schemeClr val="dk1"/>
              </a:solidFill>
              <a:latin typeface="Century Gothic"/>
              <a:ea typeface="Century Gothic"/>
              <a:cs typeface="Century Gothic"/>
              <a:sym typeface="Century Gothic"/>
            </a:endParaRPr>
          </a:p>
        </p:txBody>
      </p:sp>
      <p:sp>
        <p:nvSpPr>
          <p:cNvPr id="240" name="Google Shape;240;p12"/>
          <p:cNvSpPr/>
          <p:nvPr/>
        </p:nvSpPr>
        <p:spPr>
          <a:xfrm>
            <a:off x="7985487" y="2688616"/>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1</a:t>
            </a:r>
            <a:endParaRPr b="0" i="0" sz="1800" u="none" cap="none" strike="noStrike">
              <a:solidFill>
                <a:schemeClr val="lt1"/>
              </a:solidFill>
              <a:latin typeface="Century Gothic"/>
              <a:ea typeface="Century Gothic"/>
              <a:cs typeface="Century Gothic"/>
              <a:sym typeface="Century Gothic"/>
            </a:endParaRPr>
          </a:p>
        </p:txBody>
      </p:sp>
      <p:sp>
        <p:nvSpPr>
          <p:cNvPr id="241" name="Google Shape;241;p12"/>
          <p:cNvSpPr/>
          <p:nvPr/>
        </p:nvSpPr>
        <p:spPr>
          <a:xfrm>
            <a:off x="7038931" y="3567520"/>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1</a:t>
            </a:r>
            <a:endParaRPr b="0" i="0" sz="1800" u="none" cap="none" strike="noStrike">
              <a:solidFill>
                <a:schemeClr val="lt1"/>
              </a:solidFill>
              <a:latin typeface="Century Gothic"/>
              <a:ea typeface="Century Gothic"/>
              <a:cs typeface="Century Gothic"/>
              <a:sym typeface="Century Gothic"/>
            </a:endParaRPr>
          </a:p>
        </p:txBody>
      </p:sp>
      <p:sp>
        <p:nvSpPr>
          <p:cNvPr id="242" name="Google Shape;242;p12"/>
          <p:cNvSpPr/>
          <p:nvPr/>
        </p:nvSpPr>
        <p:spPr>
          <a:xfrm>
            <a:off x="7985488" y="4455896"/>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1</a:t>
            </a:r>
            <a:endParaRPr b="0" i="0" sz="1800" u="none" cap="none" strike="noStrike">
              <a:solidFill>
                <a:schemeClr val="lt1"/>
              </a:solidFill>
              <a:latin typeface="Century Gothic"/>
              <a:ea typeface="Century Gothic"/>
              <a:cs typeface="Century Gothic"/>
              <a:sym typeface="Century Gothic"/>
            </a:endParaRPr>
          </a:p>
        </p:txBody>
      </p:sp>
      <p:sp>
        <p:nvSpPr>
          <p:cNvPr id="243" name="Google Shape;243;p12"/>
          <p:cNvSpPr/>
          <p:nvPr/>
        </p:nvSpPr>
        <p:spPr>
          <a:xfrm>
            <a:off x="8932047" y="3567520"/>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0</a:t>
            </a:r>
            <a:endParaRPr b="0" i="0" sz="1800" u="none" cap="none" strike="noStrike">
              <a:solidFill>
                <a:schemeClr val="lt1"/>
              </a:solidFill>
              <a:latin typeface="Century Gothic"/>
              <a:ea typeface="Century Gothic"/>
              <a:cs typeface="Century Gothic"/>
              <a:sym typeface="Century Gothic"/>
            </a:endParaRPr>
          </a:p>
        </p:txBody>
      </p:sp>
      <p:sp>
        <p:nvSpPr>
          <p:cNvPr id="244" name="Google Shape;244;p12"/>
          <p:cNvSpPr/>
          <p:nvPr/>
        </p:nvSpPr>
        <p:spPr>
          <a:xfrm>
            <a:off x="7985489" y="3572256"/>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-3</a:t>
            </a:r>
            <a:endParaRPr b="0" i="0" sz="1800" u="none" cap="none" strike="noStrike">
              <a:solidFill>
                <a:schemeClr val="lt1"/>
              </a:solidFill>
              <a:latin typeface="Century Gothic"/>
              <a:ea typeface="Century Gothic"/>
              <a:cs typeface="Century Gothic"/>
              <a:sym typeface="Century Gothic"/>
            </a:endParaRPr>
          </a:p>
        </p:txBody>
      </p:sp>
      <p:cxnSp>
        <p:nvCxnSpPr>
          <p:cNvPr id="245" name="Google Shape;245;p12"/>
          <p:cNvCxnSpPr/>
          <p:nvPr/>
        </p:nvCxnSpPr>
        <p:spPr>
          <a:xfrm>
            <a:off x="9370501" y="2869035"/>
            <a:ext cx="0" cy="622014"/>
          </a:xfrm>
          <a:prstGeom prst="straightConnector1">
            <a:avLst/>
          </a:prstGeom>
          <a:noFill/>
          <a:ln cap="flat" cmpd="sng" w="9525">
            <a:solidFill>
              <a:schemeClr val="accent1"/>
            </a:solidFill>
            <a:prstDash val="solid"/>
            <a:miter lim="800000"/>
            <a:headEnd len="sm" w="sm" type="none"/>
            <a:tailEnd len="med" w="med" type="triangle"/>
          </a:ln>
        </p:spPr>
      </p:cxnSp>
      <p:sp>
        <p:nvSpPr>
          <p:cNvPr id="246" name="Google Shape;246;p12"/>
          <p:cNvSpPr txBox="1"/>
          <p:nvPr/>
        </p:nvSpPr>
        <p:spPr>
          <a:xfrm>
            <a:off x="9026825" y="2503950"/>
            <a:ext cx="11328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entury Gothic"/>
                <a:ea typeface="Century Gothic"/>
                <a:cs typeface="Century Gothic"/>
                <a:sym typeface="Century Gothic"/>
              </a:rPr>
              <a:t>object</a:t>
            </a:r>
            <a:endParaRPr b="0" i="0" sz="1800" u="none" cap="none" strike="noStrike">
              <a:solidFill>
                <a:schemeClr val="dk1"/>
              </a:solidFill>
              <a:latin typeface="Century Gothic"/>
              <a:ea typeface="Century Gothic"/>
              <a:cs typeface="Century Gothic"/>
              <a:sym typeface="Century Gothic"/>
            </a:endParaRPr>
          </a:p>
        </p:txBody>
      </p:sp>
      <p:sp>
        <p:nvSpPr>
          <p:cNvPr id="247" name="Google Shape;247;p12"/>
          <p:cNvSpPr txBox="1"/>
          <p:nvPr/>
        </p:nvSpPr>
        <p:spPr>
          <a:xfrm>
            <a:off x="310393" y="192946"/>
            <a:ext cx="7259326" cy="120032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7200"/>
              <a:buFont typeface="Arial"/>
              <a:buNone/>
            </a:pPr>
            <a:r>
              <a:rPr b="0" i="0" lang="en-US" sz="7200" u="none" cap="none" strike="noStrike">
                <a:solidFill>
                  <a:schemeClr val="dk1"/>
                </a:solidFill>
                <a:latin typeface="Century Gothic"/>
                <a:ea typeface="Century Gothic"/>
                <a:cs typeface="Century Gothic"/>
                <a:sym typeface="Century Gothic"/>
              </a:rPr>
              <a:t>Adding objects</a:t>
            </a:r>
            <a:endParaRPr b="0" i="0" sz="7200" u="none" cap="none" strike="noStrike">
              <a:solidFill>
                <a:schemeClr val="dk1"/>
              </a:solidFill>
              <a:latin typeface="Century Gothic"/>
              <a:ea typeface="Century Gothic"/>
              <a:cs typeface="Century Gothic"/>
              <a:sym typeface="Century Gothic"/>
            </a:endParaRPr>
          </a:p>
        </p:txBody>
      </p:sp>
      <p:sp>
        <p:nvSpPr>
          <p:cNvPr id="248" name="Google Shape;248;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249" name="Google Shape;249;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250" name="Google Shape;250;p1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Hypothesis</a:t>
            </a:r>
            <a:endParaRPr/>
          </a:p>
        </p:txBody>
      </p:sp>
      <p:sp>
        <p:nvSpPr>
          <p:cNvPr id="257" name="Google Shape;257;p1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The area of the extinction phase in the phase diagram increases when objects are added in the lattice.</a:t>
            </a:r>
            <a:endParaRPr/>
          </a:p>
        </p:txBody>
      </p:sp>
      <p:sp>
        <p:nvSpPr>
          <p:cNvPr id="258" name="Google Shape;258;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259" name="Google Shape;259;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260" name="Google Shape;260;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descr="Apparently he likes to just sit in the corner like this. Weirdo. : cats" id="261" name="Google Shape;261;p13"/>
          <p:cNvPicPr preferRelativeResize="0"/>
          <p:nvPr/>
        </p:nvPicPr>
        <p:blipFill rotWithShape="1">
          <a:blip r:embed="rId4">
            <a:alphaModFix/>
          </a:blip>
          <a:srcRect b="12617" l="-627" r="627" t="22014"/>
          <a:stretch/>
        </p:blipFill>
        <p:spPr>
          <a:xfrm>
            <a:off x="1944445" y="2806906"/>
            <a:ext cx="3677062" cy="3204825"/>
          </a:xfrm>
          <a:prstGeom prst="rect">
            <a:avLst/>
          </a:prstGeom>
          <a:noFill/>
          <a:ln>
            <a:noFill/>
          </a:ln>
        </p:spPr>
      </p:pic>
      <p:pic>
        <p:nvPicPr>
          <p:cNvPr id="262" name="Google Shape;262;p13"/>
          <p:cNvPicPr preferRelativeResize="0"/>
          <p:nvPr/>
        </p:nvPicPr>
        <p:blipFill rotWithShape="1">
          <a:blip r:embed="rId5">
            <a:alphaModFix/>
          </a:blip>
          <a:srcRect b="0" l="0" r="0" t="0"/>
          <a:stretch/>
        </p:blipFill>
        <p:spPr>
          <a:xfrm>
            <a:off x="6052691" y="2683492"/>
            <a:ext cx="5072509" cy="377934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Results</a:t>
            </a:r>
            <a:endParaRPr/>
          </a:p>
        </p:txBody>
      </p:sp>
      <p:sp>
        <p:nvSpPr>
          <p:cNvPr id="268" name="Google Shape;268;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269" name="Google Shape;269;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270" name="Google Shape;270;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71" name="Google Shape;271;p15" title="N_300_Nit_300_a_0.5_b_10.7_c_0.6_DU_0.01_DV_1_dt_0.05.mp4">
            <a:hlinkClick r:id="rId4"/>
          </p:cNvPr>
          <p:cNvPicPr preferRelativeResize="0"/>
          <p:nvPr/>
        </p:nvPicPr>
        <p:blipFill>
          <a:blip r:embed="rId5">
            <a:alphaModFix/>
          </a:blip>
          <a:stretch>
            <a:fillRect/>
          </a:stretch>
        </p:blipFill>
        <p:spPr>
          <a:xfrm>
            <a:off x="2518000" y="1471075"/>
            <a:ext cx="6812375" cy="5109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1000"/>
                                        <p:tgtEl>
                                          <p:spTgt spid="2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Results</a:t>
            </a:r>
            <a:endParaRPr/>
          </a:p>
        </p:txBody>
      </p:sp>
      <p:sp>
        <p:nvSpPr>
          <p:cNvPr id="277" name="Google Shape;277;p14"/>
          <p:cNvSpPr txBox="1"/>
          <p:nvPr>
            <p:ph idx="1" type="body"/>
          </p:nvPr>
        </p:nvSpPr>
        <p:spPr>
          <a:xfrm>
            <a:off x="7891150" y="2787126"/>
            <a:ext cx="2533200" cy="1802100"/>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278" name="Google Shape;278;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279" name="Google Shape;279;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280" name="Google Shape;280;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81" name="Google Shape;281;p14"/>
          <p:cNvPicPr preferRelativeResize="0"/>
          <p:nvPr/>
        </p:nvPicPr>
        <p:blipFill rotWithShape="1">
          <a:blip r:embed="rId3">
            <a:alphaModFix/>
          </a:blip>
          <a:srcRect b="0" l="0" r="0" t="0"/>
          <a:stretch/>
        </p:blipFill>
        <p:spPr>
          <a:xfrm>
            <a:off x="564650" y="1825625"/>
            <a:ext cx="5032250" cy="3833375"/>
          </a:xfrm>
          <a:prstGeom prst="rect">
            <a:avLst/>
          </a:prstGeom>
          <a:noFill/>
          <a:ln>
            <a:noFill/>
          </a:ln>
        </p:spPr>
      </p:pic>
      <p:pic>
        <p:nvPicPr>
          <p:cNvPr id="282" name="Google Shape;282;p14"/>
          <p:cNvPicPr preferRelativeResize="0"/>
          <p:nvPr/>
        </p:nvPicPr>
        <p:blipFill>
          <a:blip r:embed="rId4">
            <a:alphaModFix/>
          </a:blip>
          <a:stretch>
            <a:fillRect/>
          </a:stretch>
        </p:blipFill>
        <p:spPr>
          <a:xfrm>
            <a:off x="5873675" y="1864663"/>
            <a:ext cx="5591826" cy="3755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ge12660e685_6_1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n-US"/>
              <a:t>Some examples</a:t>
            </a:r>
            <a:endParaRPr/>
          </a:p>
        </p:txBody>
      </p:sp>
      <p:sp>
        <p:nvSpPr>
          <p:cNvPr id="289" name="Google Shape;289;ge12660e685_6_1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t/>
            </a:r>
            <a:endParaRPr/>
          </a:p>
        </p:txBody>
      </p:sp>
      <p:sp>
        <p:nvSpPr>
          <p:cNvPr id="290" name="Google Shape;290;ge12660e685_6_1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291" name="Google Shape;291;ge12660e685_6_10"/>
          <p:cNvPicPr preferRelativeResize="0"/>
          <p:nvPr/>
        </p:nvPicPr>
        <p:blipFill rotWithShape="1">
          <a:blip r:embed="rId3">
            <a:alphaModFix/>
          </a:blip>
          <a:srcRect b="0" l="0" r="0" t="0"/>
          <a:stretch/>
        </p:blipFill>
        <p:spPr>
          <a:xfrm>
            <a:off x="0" y="1807399"/>
            <a:ext cx="12192000" cy="348263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ge1fd9ee8de_0_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n-US"/>
              <a:t>Some examples</a:t>
            </a:r>
            <a:endParaRPr/>
          </a:p>
        </p:txBody>
      </p:sp>
      <p:sp>
        <p:nvSpPr>
          <p:cNvPr id="298" name="Google Shape;298;ge1fd9ee8de_0_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t/>
            </a:r>
            <a:endParaRPr/>
          </a:p>
        </p:txBody>
      </p:sp>
      <p:sp>
        <p:nvSpPr>
          <p:cNvPr id="299" name="Google Shape;299;ge1fd9ee8de_0_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300" name="Google Shape;300;ge1fd9ee8de_0_0"/>
          <p:cNvPicPr preferRelativeResize="0"/>
          <p:nvPr/>
        </p:nvPicPr>
        <p:blipFill rotWithShape="1">
          <a:blip r:embed="rId3">
            <a:alphaModFix/>
          </a:blip>
          <a:srcRect b="0" l="0" r="0" t="0"/>
          <a:stretch/>
        </p:blipFill>
        <p:spPr>
          <a:xfrm>
            <a:off x="147450" y="1825625"/>
            <a:ext cx="11897098" cy="33983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ge12660e685_1_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n-US"/>
              <a:t>Complexity changes</a:t>
            </a:r>
            <a:endParaRPr/>
          </a:p>
        </p:txBody>
      </p:sp>
      <p:sp>
        <p:nvSpPr>
          <p:cNvPr id="307" name="Google Shape;307;ge12660e685_1_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308" name="Google Shape;308;ge12660e685_1_1"/>
          <p:cNvPicPr preferRelativeResize="0"/>
          <p:nvPr/>
        </p:nvPicPr>
        <p:blipFill rotWithShape="1">
          <a:blip r:embed="rId3">
            <a:alphaModFix/>
          </a:blip>
          <a:srcRect b="0" l="0" r="0" t="0"/>
          <a:stretch/>
        </p:blipFill>
        <p:spPr>
          <a:xfrm>
            <a:off x="-32699" y="1664598"/>
            <a:ext cx="12192000" cy="3053953"/>
          </a:xfrm>
          <a:prstGeom prst="rect">
            <a:avLst/>
          </a:prstGeom>
          <a:noFill/>
          <a:ln>
            <a:noFill/>
          </a:ln>
        </p:spPr>
      </p:pic>
      <p:sp>
        <p:nvSpPr>
          <p:cNvPr id="309" name="Google Shape;309;ge12660e685_1_1"/>
          <p:cNvSpPr txBox="1"/>
          <p:nvPr/>
        </p:nvSpPr>
        <p:spPr>
          <a:xfrm>
            <a:off x="1242050" y="4746050"/>
            <a:ext cx="37692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lang="en-US">
                <a:latin typeface="Century Gothic"/>
                <a:ea typeface="Century Gothic"/>
                <a:cs typeface="Century Gothic"/>
                <a:sym typeface="Century Gothic"/>
              </a:rPr>
              <a:t>Corrected</a:t>
            </a:r>
            <a:r>
              <a:rPr b="0" i="0" lang="en-US" sz="1400" u="none" cap="none" strike="noStrike">
                <a:solidFill>
                  <a:srgbClr val="000000"/>
                </a:solidFill>
                <a:latin typeface="Century Gothic"/>
                <a:ea typeface="Century Gothic"/>
                <a:cs typeface="Century Gothic"/>
                <a:sym typeface="Century Gothic"/>
              </a:rPr>
              <a:t> for removed complexity of circle</a:t>
            </a:r>
            <a:endParaRPr b="0" i="0" sz="1400" u="none" cap="none" strike="noStrike">
              <a:solidFill>
                <a:srgbClr val="000000"/>
              </a:solidFill>
              <a:latin typeface="Century Gothic"/>
              <a:ea typeface="Century Gothic"/>
              <a:cs typeface="Century Gothic"/>
              <a:sym typeface="Century Gothic"/>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ge1fd9ee8de_0_9"/>
          <p:cNvSpPr txBox="1"/>
          <p:nvPr>
            <p:ph type="title"/>
          </p:nvPr>
        </p:nvSpPr>
        <p:spPr>
          <a:xfrm>
            <a:off x="838200" y="810050"/>
            <a:ext cx="2192700" cy="8808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316" name="Google Shape;316;ge1fd9ee8de_0_9"/>
          <p:cNvSpPr txBox="1"/>
          <p:nvPr>
            <p:ph idx="1" type="body"/>
          </p:nvPr>
        </p:nvSpPr>
        <p:spPr>
          <a:xfrm>
            <a:off x="7849975" y="4537675"/>
            <a:ext cx="3504000" cy="1639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
        <p:nvSpPr>
          <p:cNvPr id="317" name="Google Shape;317;ge1fd9ee8de_0_9"/>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pic>
        <p:nvPicPr>
          <p:cNvPr id="318" name="Google Shape;318;ge1fd9ee8de_0_9"/>
          <p:cNvPicPr preferRelativeResize="0"/>
          <p:nvPr/>
        </p:nvPicPr>
        <p:blipFill rotWithShape="1">
          <a:blip r:embed="rId3">
            <a:alphaModFix/>
          </a:blip>
          <a:srcRect b="8675" l="84169" r="12741" t="7663"/>
          <a:stretch/>
        </p:blipFill>
        <p:spPr>
          <a:xfrm>
            <a:off x="5381375" y="693750"/>
            <a:ext cx="714624" cy="4848550"/>
          </a:xfrm>
          <a:prstGeom prst="rect">
            <a:avLst/>
          </a:prstGeom>
          <a:noFill/>
          <a:ln>
            <a:noFill/>
          </a:ln>
        </p:spPr>
      </p:pic>
      <p:pic>
        <p:nvPicPr>
          <p:cNvPr id="319" name="Google Shape;319;ge1fd9ee8de_0_9"/>
          <p:cNvPicPr preferRelativeResize="0"/>
          <p:nvPr/>
        </p:nvPicPr>
        <p:blipFill>
          <a:blip r:embed="rId4">
            <a:alphaModFix/>
          </a:blip>
          <a:stretch>
            <a:fillRect/>
          </a:stretch>
        </p:blipFill>
        <p:spPr>
          <a:xfrm>
            <a:off x="7339626" y="3534950"/>
            <a:ext cx="3716976" cy="3208599"/>
          </a:xfrm>
          <a:prstGeom prst="rect">
            <a:avLst/>
          </a:prstGeom>
          <a:noFill/>
          <a:ln>
            <a:noFill/>
          </a:ln>
        </p:spPr>
      </p:pic>
      <p:pic>
        <p:nvPicPr>
          <p:cNvPr id="320" name="Google Shape;320;ge1fd9ee8de_0_9"/>
          <p:cNvPicPr preferRelativeResize="0"/>
          <p:nvPr/>
        </p:nvPicPr>
        <p:blipFill>
          <a:blip r:embed="rId5">
            <a:alphaModFix/>
          </a:blip>
          <a:stretch>
            <a:fillRect/>
          </a:stretch>
        </p:blipFill>
        <p:spPr>
          <a:xfrm>
            <a:off x="838207" y="3413263"/>
            <a:ext cx="3220403" cy="3067050"/>
          </a:xfrm>
          <a:prstGeom prst="rect">
            <a:avLst/>
          </a:prstGeom>
          <a:noFill/>
          <a:ln>
            <a:noFill/>
          </a:ln>
        </p:spPr>
      </p:pic>
      <p:pic>
        <p:nvPicPr>
          <p:cNvPr id="321" name="Google Shape;321;ge1fd9ee8de_0_9"/>
          <p:cNvPicPr preferRelativeResize="0"/>
          <p:nvPr/>
        </p:nvPicPr>
        <p:blipFill>
          <a:blip r:embed="rId6">
            <a:alphaModFix/>
          </a:blip>
          <a:stretch>
            <a:fillRect/>
          </a:stretch>
        </p:blipFill>
        <p:spPr>
          <a:xfrm>
            <a:off x="799150" y="202825"/>
            <a:ext cx="3338600" cy="3009524"/>
          </a:xfrm>
          <a:prstGeom prst="rect">
            <a:avLst/>
          </a:prstGeom>
          <a:noFill/>
          <a:ln>
            <a:noFill/>
          </a:ln>
        </p:spPr>
      </p:pic>
      <p:pic>
        <p:nvPicPr>
          <p:cNvPr id="322" name="Google Shape;322;ge1fd9ee8de_0_9"/>
          <p:cNvPicPr preferRelativeResize="0"/>
          <p:nvPr/>
        </p:nvPicPr>
        <p:blipFill>
          <a:blip r:embed="rId7">
            <a:alphaModFix/>
          </a:blip>
          <a:stretch>
            <a:fillRect/>
          </a:stretch>
        </p:blipFill>
        <p:spPr>
          <a:xfrm>
            <a:off x="7339625" y="202818"/>
            <a:ext cx="3445850" cy="3208595"/>
          </a:xfrm>
          <a:prstGeom prst="rect">
            <a:avLst/>
          </a:prstGeom>
          <a:noFill/>
          <a:ln>
            <a:noFill/>
          </a:ln>
        </p:spPr>
      </p:pic>
      <p:cxnSp>
        <p:nvCxnSpPr>
          <p:cNvPr id="323" name="Google Shape;323;ge1fd9ee8de_0_9"/>
          <p:cNvCxnSpPr/>
          <p:nvPr/>
        </p:nvCxnSpPr>
        <p:spPr>
          <a:xfrm flipH="1" rot="10800000">
            <a:off x="5821400" y="1459375"/>
            <a:ext cx="1537800" cy="15600"/>
          </a:xfrm>
          <a:prstGeom prst="straightConnector1">
            <a:avLst/>
          </a:prstGeom>
          <a:noFill/>
          <a:ln cap="flat" cmpd="sng" w="9525">
            <a:solidFill>
              <a:schemeClr val="dk2"/>
            </a:solidFill>
            <a:prstDash val="solid"/>
            <a:round/>
            <a:headEnd len="med" w="med" type="none"/>
            <a:tailEnd len="med" w="med" type="triangle"/>
          </a:ln>
        </p:spPr>
      </p:cxnSp>
      <p:cxnSp>
        <p:nvCxnSpPr>
          <p:cNvPr id="324" name="Google Shape;324;ge1fd9ee8de_0_9"/>
          <p:cNvCxnSpPr/>
          <p:nvPr/>
        </p:nvCxnSpPr>
        <p:spPr>
          <a:xfrm flipH="1">
            <a:off x="3891425" y="988550"/>
            <a:ext cx="1553400" cy="31500"/>
          </a:xfrm>
          <a:prstGeom prst="straightConnector1">
            <a:avLst/>
          </a:prstGeom>
          <a:noFill/>
          <a:ln cap="flat" cmpd="sng" w="9525">
            <a:solidFill>
              <a:schemeClr val="dk2"/>
            </a:solidFill>
            <a:prstDash val="solid"/>
            <a:round/>
            <a:headEnd len="med" w="med" type="none"/>
            <a:tailEnd len="med" w="med" type="triangle"/>
          </a:ln>
        </p:spPr>
      </p:cxnSp>
      <p:cxnSp>
        <p:nvCxnSpPr>
          <p:cNvPr id="325" name="Google Shape;325;ge1fd9ee8de_0_9"/>
          <p:cNvCxnSpPr/>
          <p:nvPr/>
        </p:nvCxnSpPr>
        <p:spPr>
          <a:xfrm>
            <a:off x="5915550" y="4707325"/>
            <a:ext cx="1412100" cy="0"/>
          </a:xfrm>
          <a:prstGeom prst="straightConnector1">
            <a:avLst/>
          </a:prstGeom>
          <a:noFill/>
          <a:ln cap="flat" cmpd="sng" w="9525">
            <a:solidFill>
              <a:schemeClr val="dk2"/>
            </a:solidFill>
            <a:prstDash val="solid"/>
            <a:round/>
            <a:headEnd len="med" w="med" type="none"/>
            <a:tailEnd len="med" w="med" type="triangle"/>
          </a:ln>
        </p:spPr>
      </p:cxnSp>
      <p:cxnSp>
        <p:nvCxnSpPr>
          <p:cNvPr id="326" name="Google Shape;326;ge1fd9ee8de_0_9"/>
          <p:cNvCxnSpPr>
            <a:stCxn id="318" idx="1"/>
          </p:cNvCxnSpPr>
          <p:nvPr/>
        </p:nvCxnSpPr>
        <p:spPr>
          <a:xfrm flipH="1">
            <a:off x="4048175" y="3118025"/>
            <a:ext cx="1333200" cy="5694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
          <p:cNvSpPr txBox="1"/>
          <p:nvPr>
            <p:ph type="title"/>
          </p:nvPr>
        </p:nvSpPr>
        <p:spPr>
          <a:xfrm>
            <a:off x="805450" y="34547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Motivation</a:t>
            </a:r>
            <a:endParaRPr/>
          </a:p>
        </p:txBody>
      </p:sp>
      <p:sp>
        <p:nvSpPr>
          <p:cNvPr id="108" name="Google Shape;108;p2"/>
          <p:cNvSpPr txBox="1"/>
          <p:nvPr>
            <p:ph idx="1" type="body"/>
          </p:nvPr>
        </p:nvSpPr>
        <p:spPr>
          <a:xfrm>
            <a:off x="242382" y="1838172"/>
            <a:ext cx="10515600" cy="43512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Diemerpark</a:t>
            </a:r>
            <a:endParaRPr/>
          </a:p>
          <a:p>
            <a:pPr indent="-228600" lvl="0" marL="228600" rtl="0" algn="l">
              <a:lnSpc>
                <a:spcPct val="90000"/>
              </a:lnSpc>
              <a:spcBef>
                <a:spcPts val="1000"/>
              </a:spcBef>
              <a:spcAft>
                <a:spcPts val="0"/>
              </a:spcAft>
              <a:buClr>
                <a:schemeClr val="dk1"/>
              </a:buClr>
              <a:buSzPts val="2800"/>
              <a:buChar char="•"/>
            </a:pPr>
            <a:r>
              <a:rPr lang="en-US"/>
              <a:t>Dogs chasing rabbits</a:t>
            </a:r>
            <a:endParaRPr/>
          </a:p>
          <a:p>
            <a:pPr indent="-228600" lvl="0" marL="228600" rtl="0" algn="l">
              <a:lnSpc>
                <a:spcPct val="90000"/>
              </a:lnSpc>
              <a:spcBef>
                <a:spcPts val="1000"/>
              </a:spcBef>
              <a:spcAft>
                <a:spcPts val="0"/>
              </a:spcAft>
              <a:buClr>
                <a:schemeClr val="dk1"/>
              </a:buClr>
              <a:buSzPts val="2800"/>
              <a:buChar char="•"/>
            </a:pPr>
            <a:r>
              <a:rPr lang="en-US"/>
              <a:t>Emergent wave-like phenomenon</a:t>
            </a:r>
            <a:endParaRPr/>
          </a:p>
          <a:p>
            <a:pPr indent="-228600" lvl="0" marL="228600" rtl="0" algn="l">
              <a:lnSpc>
                <a:spcPct val="90000"/>
              </a:lnSpc>
              <a:spcBef>
                <a:spcPts val="1000"/>
              </a:spcBef>
              <a:spcAft>
                <a:spcPts val="0"/>
              </a:spcAft>
              <a:buClr>
                <a:schemeClr val="dk1"/>
              </a:buClr>
              <a:buSzPts val="2800"/>
              <a:buChar char="•"/>
            </a:pPr>
            <a:r>
              <a:rPr lang="en-US"/>
              <a:t>Potential phase transitions</a:t>
            </a:r>
            <a:endParaRPr/>
          </a:p>
          <a:p>
            <a:pPr indent="-228600" lvl="0" marL="228600" rtl="0" algn="l">
              <a:lnSpc>
                <a:spcPct val="90000"/>
              </a:lnSpc>
              <a:spcBef>
                <a:spcPts val="1000"/>
              </a:spcBef>
              <a:spcAft>
                <a:spcPts val="0"/>
              </a:spcAft>
              <a:buClr>
                <a:schemeClr val="dk1"/>
              </a:buClr>
              <a:buSzPts val="2800"/>
              <a:buChar char="•"/>
            </a:pPr>
            <a:r>
              <a:rPr lang="en-US"/>
              <a:t>Rabbits running around objects</a:t>
            </a:r>
            <a:endParaRPr/>
          </a:p>
          <a:p>
            <a:pPr indent="-228600" lvl="0" marL="228600" rtl="0" algn="l">
              <a:lnSpc>
                <a:spcPct val="90000"/>
              </a:lnSpc>
              <a:spcBef>
                <a:spcPts val="1000"/>
              </a:spcBef>
              <a:spcAft>
                <a:spcPts val="0"/>
              </a:spcAft>
              <a:buClr>
                <a:schemeClr val="dk1"/>
              </a:buClr>
              <a:buSzPts val="2800"/>
              <a:buChar char="•"/>
            </a:pPr>
            <a:r>
              <a:rPr lang="en-US"/>
              <a:t>Trapping animals or designing new environments (control populations)</a:t>
            </a:r>
            <a:endParaRPr/>
          </a:p>
          <a:p>
            <a:pPr indent="-50800" lvl="0" marL="228600" rtl="0" algn="l">
              <a:lnSpc>
                <a:spcPct val="90000"/>
              </a:lnSpc>
              <a:spcBef>
                <a:spcPts val="1000"/>
              </a:spcBef>
              <a:spcAft>
                <a:spcPts val="0"/>
              </a:spcAft>
              <a:buClr>
                <a:schemeClr val="dk1"/>
              </a:buClr>
              <a:buSzPts val="2800"/>
              <a:buNone/>
            </a:pPr>
            <a:r>
              <a:t/>
            </a:r>
            <a:endParaRPr/>
          </a:p>
        </p:txBody>
      </p:sp>
      <p:sp>
        <p:nvSpPr>
          <p:cNvPr id="109" name="Google Shape;109;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110" name="Google Shape;110;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111" name="Google Shape;111;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12" name="Google Shape;112;p2"/>
          <p:cNvPicPr preferRelativeResize="0"/>
          <p:nvPr/>
        </p:nvPicPr>
        <p:blipFill rotWithShape="1">
          <a:blip r:embed="rId3">
            <a:alphaModFix/>
          </a:blip>
          <a:srcRect b="0" l="0" r="0" t="0"/>
          <a:stretch/>
        </p:blipFill>
        <p:spPr>
          <a:xfrm>
            <a:off x="6711175" y="1972975"/>
            <a:ext cx="4834550" cy="19872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Conclusion &amp; Discussion</a:t>
            </a:r>
            <a:endParaRPr/>
          </a:p>
        </p:txBody>
      </p:sp>
      <p:sp>
        <p:nvSpPr>
          <p:cNvPr id="332" name="Google Shape;332;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Phase transitions still occur with objects</a:t>
            </a:r>
            <a:endParaRPr/>
          </a:p>
          <a:p>
            <a:pPr indent="-228600" lvl="0" marL="228600" rtl="0" algn="l">
              <a:lnSpc>
                <a:spcPct val="90000"/>
              </a:lnSpc>
              <a:spcBef>
                <a:spcPts val="1000"/>
              </a:spcBef>
              <a:spcAft>
                <a:spcPts val="0"/>
              </a:spcAft>
              <a:buClr>
                <a:schemeClr val="dk1"/>
              </a:buClr>
              <a:buSzPts val="2800"/>
              <a:buChar char="•"/>
            </a:pPr>
            <a:r>
              <a:rPr lang="en-US"/>
              <a:t>Convergence of phases seemed to take longer</a:t>
            </a:r>
            <a:endParaRPr/>
          </a:p>
          <a:p>
            <a:pPr indent="-228600" lvl="0" marL="228600" rtl="0" algn="l">
              <a:lnSpc>
                <a:spcPct val="90000"/>
              </a:lnSpc>
              <a:spcBef>
                <a:spcPts val="1000"/>
              </a:spcBef>
              <a:spcAft>
                <a:spcPts val="0"/>
              </a:spcAft>
              <a:buClr>
                <a:schemeClr val="dk1"/>
              </a:buClr>
              <a:buSzPts val="2800"/>
              <a:buChar char="•"/>
            </a:pPr>
            <a:r>
              <a:rPr lang="en-US"/>
              <a:t>Insufficient number of simulations to make definitive conclusions</a:t>
            </a:r>
            <a:endParaRPr>
              <a:solidFill>
                <a:srgbClr val="FF0000"/>
              </a:solidFill>
            </a:endParaRPr>
          </a:p>
          <a:p>
            <a:pPr indent="-228600" lvl="0" marL="228600" rtl="0" algn="l">
              <a:lnSpc>
                <a:spcPct val="90000"/>
              </a:lnSpc>
              <a:spcBef>
                <a:spcPts val="1000"/>
              </a:spcBef>
              <a:spcAft>
                <a:spcPts val="0"/>
              </a:spcAft>
              <a:buClr>
                <a:schemeClr val="dk1"/>
              </a:buClr>
              <a:buSzPts val="2800"/>
              <a:buChar char="•"/>
            </a:pPr>
            <a:r>
              <a:rPr lang="en-US"/>
              <a:t>The classification done by people </a:t>
            </a:r>
            <a:endParaRPr/>
          </a:p>
          <a:p>
            <a:pPr indent="0" lvl="0" marL="457200" rtl="0" algn="l">
              <a:lnSpc>
                <a:spcPct val="90000"/>
              </a:lnSpc>
              <a:spcBef>
                <a:spcPts val="1000"/>
              </a:spcBef>
              <a:spcAft>
                <a:spcPts val="0"/>
              </a:spcAft>
              <a:buNone/>
            </a:pPr>
            <a:r>
              <a:t/>
            </a:r>
            <a:endParaRPr/>
          </a:p>
        </p:txBody>
      </p:sp>
      <p:sp>
        <p:nvSpPr>
          <p:cNvPr id="333" name="Google Shape;333;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334" name="Google Shape;334;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335" name="Google Shape;335;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9" name="Shape 339"/>
        <p:cNvGrpSpPr/>
        <p:nvPr/>
      </p:nvGrpSpPr>
      <p:grpSpPr>
        <a:xfrm>
          <a:off x="0" y="0"/>
          <a:ext cx="0" cy="0"/>
          <a:chOff x="0" y="0"/>
          <a:chExt cx="0" cy="0"/>
        </a:xfrm>
      </p:grpSpPr>
      <p:sp>
        <p:nvSpPr>
          <p:cNvPr id="340" name="Google Shape;340;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Discussion</a:t>
            </a:r>
            <a:endParaRPr/>
          </a:p>
        </p:txBody>
      </p:sp>
      <p:sp>
        <p:nvSpPr>
          <p:cNvPr id="341" name="Google Shape;341;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Model still unrealistic</a:t>
            </a:r>
            <a:endParaRPr/>
          </a:p>
          <a:p>
            <a:pPr indent="-228600" lvl="0" marL="228600" rtl="0" algn="l">
              <a:lnSpc>
                <a:spcPct val="90000"/>
              </a:lnSpc>
              <a:spcBef>
                <a:spcPts val="1000"/>
              </a:spcBef>
              <a:spcAft>
                <a:spcPts val="0"/>
              </a:spcAft>
              <a:buClr>
                <a:schemeClr val="dk1"/>
              </a:buClr>
              <a:buSzPts val="2800"/>
              <a:buChar char="•"/>
            </a:pPr>
            <a:r>
              <a:rPr lang="en-US"/>
              <a:t>Add multiple objects</a:t>
            </a:r>
            <a:endParaRPr/>
          </a:p>
          <a:p>
            <a:pPr indent="-228600" lvl="0" marL="228600" rtl="0" algn="l">
              <a:lnSpc>
                <a:spcPct val="90000"/>
              </a:lnSpc>
              <a:spcBef>
                <a:spcPts val="1000"/>
              </a:spcBef>
              <a:spcAft>
                <a:spcPts val="0"/>
              </a:spcAft>
              <a:buClr>
                <a:schemeClr val="dk1"/>
              </a:buClr>
              <a:buSzPts val="2800"/>
              <a:buChar char="•"/>
            </a:pPr>
            <a:r>
              <a:rPr lang="en-US"/>
              <a:t>Different shapes of objects</a:t>
            </a:r>
            <a:endParaRPr/>
          </a:p>
          <a:p>
            <a:pPr indent="-228600" lvl="0" marL="228600" rtl="0" algn="l">
              <a:lnSpc>
                <a:spcPct val="90000"/>
              </a:lnSpc>
              <a:spcBef>
                <a:spcPts val="1000"/>
              </a:spcBef>
              <a:spcAft>
                <a:spcPts val="0"/>
              </a:spcAft>
              <a:buClr>
                <a:schemeClr val="dk1"/>
              </a:buClr>
              <a:buSzPts val="2800"/>
              <a:buChar char="•"/>
            </a:pPr>
            <a:r>
              <a:rPr lang="en-US"/>
              <a:t>Different initial conditions</a:t>
            </a:r>
            <a:endParaRPr/>
          </a:p>
          <a:p>
            <a:pPr indent="-228600" lvl="0" marL="228600" rtl="0" algn="l">
              <a:lnSpc>
                <a:spcPct val="90000"/>
              </a:lnSpc>
              <a:spcBef>
                <a:spcPts val="1000"/>
              </a:spcBef>
              <a:spcAft>
                <a:spcPts val="0"/>
              </a:spcAft>
              <a:buClr>
                <a:schemeClr val="dk1"/>
              </a:buClr>
              <a:buSzPts val="2800"/>
              <a:buChar char="•"/>
            </a:pPr>
            <a:r>
              <a:rPr lang="en-US"/>
              <a:t>Concluded by eye-balling result</a:t>
            </a:r>
            <a:endParaRPr/>
          </a:p>
        </p:txBody>
      </p:sp>
      <p:sp>
        <p:nvSpPr>
          <p:cNvPr id="342" name="Google Shape;342;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343" name="Google Shape;343;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344" name="Google Shape;344;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t/>
            </a:r>
            <a:endParaRPr/>
          </a:p>
        </p:txBody>
      </p:sp>
      <p:pic>
        <p:nvPicPr>
          <p:cNvPr id="119" name="Google Shape;119;p3" title="09_Shortgood.mp4">
            <a:hlinkClick r:id="rId3"/>
          </p:cNvPr>
          <p:cNvPicPr preferRelativeResize="0"/>
          <p:nvPr/>
        </p:nvPicPr>
        <p:blipFill rotWithShape="1">
          <a:blip r:embed="rId4">
            <a:alphaModFix/>
          </a:blip>
          <a:srcRect b="0" l="0" r="0" t="0"/>
          <a:stretch/>
        </p:blipFill>
        <p:spPr>
          <a:xfrm>
            <a:off x="0" y="0"/>
            <a:ext cx="12192000" cy="6858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000"/>
                                        <p:tgtEl>
                                          <p:spTgt spid="1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Original plan (Agent based)</a:t>
            </a:r>
            <a:endParaRPr/>
          </a:p>
        </p:txBody>
      </p:sp>
      <p:sp>
        <p:nvSpPr>
          <p:cNvPr id="125" name="Google Shape;125;p4"/>
          <p:cNvSpPr txBox="1"/>
          <p:nvPr/>
        </p:nvSpPr>
        <p:spPr>
          <a:xfrm>
            <a:off x="6580126" y="5030787"/>
            <a:ext cx="5611874"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4400"/>
              <a:buFont typeface="Century Gothic"/>
              <a:buNone/>
            </a:pPr>
            <a:r>
              <a:rPr b="0" i="0" lang="en-US" sz="4400" u="none" cap="none" strike="noStrike">
                <a:solidFill>
                  <a:schemeClr val="dk1"/>
                </a:solidFill>
                <a:latin typeface="Century Gothic"/>
                <a:ea typeface="Century Gothic"/>
                <a:cs typeface="Century Gothic"/>
                <a:sym typeface="Century Gothic"/>
              </a:rPr>
              <a:t>But, no interesting phenomena</a:t>
            </a:r>
            <a:endParaRPr b="0" i="0" sz="4400" u="none" cap="none" strike="noStrike">
              <a:solidFill>
                <a:schemeClr val="dk1"/>
              </a:solidFill>
              <a:latin typeface="Century Gothic"/>
              <a:ea typeface="Century Gothic"/>
              <a:cs typeface="Century Gothic"/>
              <a:sym typeface="Century Gothic"/>
            </a:endParaRPr>
          </a:p>
        </p:txBody>
      </p:sp>
      <p:sp>
        <p:nvSpPr>
          <p:cNvPr id="126" name="Google Shape;126;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127" name="Google Shape;12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128" name="Google Shape;1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29" name="Google Shape;129;p4" title="WhatsApp Video 2021-06-13 at 17.34.00.mp4">
            <a:hlinkClick r:id="rId3"/>
          </p:cNvPr>
          <p:cNvPicPr preferRelativeResize="0"/>
          <p:nvPr/>
        </p:nvPicPr>
        <p:blipFill rotWithShape="1">
          <a:blip r:embed="rId4">
            <a:alphaModFix/>
          </a:blip>
          <a:srcRect b="0" l="0" r="0" t="0"/>
          <a:stretch/>
        </p:blipFill>
        <p:spPr>
          <a:xfrm>
            <a:off x="838200" y="1690699"/>
            <a:ext cx="5219257" cy="3914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ge12660e5d4_0_0"/>
          <p:cNvPicPr preferRelativeResize="0"/>
          <p:nvPr/>
        </p:nvPicPr>
        <p:blipFill rotWithShape="1">
          <a:blip r:embed="rId3">
            <a:alphaModFix/>
          </a:blip>
          <a:srcRect b="0" l="0" r="0" t="0"/>
          <a:stretch/>
        </p:blipFill>
        <p:spPr>
          <a:xfrm>
            <a:off x="683580" y="1731504"/>
            <a:ext cx="4093533" cy="428792"/>
          </a:xfrm>
          <a:prstGeom prst="rect">
            <a:avLst/>
          </a:prstGeom>
          <a:noFill/>
          <a:ln>
            <a:noFill/>
          </a:ln>
        </p:spPr>
      </p:pic>
      <p:pic>
        <p:nvPicPr>
          <p:cNvPr id="135" name="Google Shape;135;ge12660e5d4_0_0"/>
          <p:cNvPicPr preferRelativeResize="0"/>
          <p:nvPr/>
        </p:nvPicPr>
        <p:blipFill rotWithShape="1">
          <a:blip r:embed="rId4">
            <a:alphaModFix/>
          </a:blip>
          <a:srcRect b="0" l="0" r="0" t="0"/>
          <a:stretch/>
        </p:blipFill>
        <p:spPr>
          <a:xfrm>
            <a:off x="683580" y="2347427"/>
            <a:ext cx="3496375" cy="455258"/>
          </a:xfrm>
          <a:prstGeom prst="rect">
            <a:avLst/>
          </a:prstGeom>
          <a:noFill/>
          <a:ln>
            <a:noFill/>
          </a:ln>
        </p:spPr>
      </p:pic>
      <p:pic>
        <p:nvPicPr>
          <p:cNvPr id="136" name="Google Shape;136;ge12660e5d4_0_0"/>
          <p:cNvPicPr preferRelativeResize="0"/>
          <p:nvPr/>
        </p:nvPicPr>
        <p:blipFill rotWithShape="1">
          <a:blip r:embed="rId5">
            <a:alphaModFix/>
          </a:blip>
          <a:srcRect b="0" l="0" r="0" t="0"/>
          <a:stretch/>
        </p:blipFill>
        <p:spPr>
          <a:xfrm>
            <a:off x="683586" y="4456270"/>
            <a:ext cx="3738941" cy="368489"/>
          </a:xfrm>
          <a:prstGeom prst="rect">
            <a:avLst/>
          </a:prstGeom>
          <a:noFill/>
          <a:ln>
            <a:noFill/>
          </a:ln>
        </p:spPr>
      </p:pic>
      <p:sp>
        <p:nvSpPr>
          <p:cNvPr id="137" name="Google Shape;137;ge12660e5d4_0_0"/>
          <p:cNvSpPr txBox="1"/>
          <p:nvPr/>
        </p:nvSpPr>
        <p:spPr>
          <a:xfrm>
            <a:off x="1452174" y="133100"/>
            <a:ext cx="10575300" cy="769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0" i="0" lang="en-US" sz="4400" u="none" cap="none" strike="noStrike">
                <a:solidFill>
                  <a:schemeClr val="dk1"/>
                </a:solidFill>
                <a:latin typeface="Century Gothic"/>
                <a:ea typeface="Century Gothic"/>
                <a:cs typeface="Century Gothic"/>
                <a:sym typeface="Century Gothic"/>
              </a:rPr>
              <a:t>Rosenzweig and MacArthur Equations</a:t>
            </a:r>
            <a:endParaRPr b="0" i="0" sz="4400" u="none" cap="none" strike="noStrike">
              <a:solidFill>
                <a:schemeClr val="dk1"/>
              </a:solidFill>
              <a:latin typeface="Century Gothic"/>
              <a:ea typeface="Century Gothic"/>
              <a:cs typeface="Century Gothic"/>
              <a:sym typeface="Century Gothic"/>
            </a:endParaRPr>
          </a:p>
        </p:txBody>
      </p:sp>
      <p:cxnSp>
        <p:nvCxnSpPr>
          <p:cNvPr id="138" name="Google Shape;138;ge12660e5d4_0_0"/>
          <p:cNvCxnSpPr/>
          <p:nvPr/>
        </p:nvCxnSpPr>
        <p:spPr>
          <a:xfrm>
            <a:off x="2207852" y="3105750"/>
            <a:ext cx="3900" cy="1322700"/>
          </a:xfrm>
          <a:prstGeom prst="straightConnector1">
            <a:avLst/>
          </a:prstGeom>
          <a:noFill/>
          <a:ln cap="flat" cmpd="sng" w="9525">
            <a:solidFill>
              <a:schemeClr val="dk1"/>
            </a:solidFill>
            <a:prstDash val="solid"/>
            <a:miter lim="800000"/>
            <a:headEnd len="sm" w="sm" type="none"/>
            <a:tailEnd len="med" w="med" type="triangle"/>
          </a:ln>
        </p:spPr>
      </p:cxnSp>
      <p:sp>
        <p:nvSpPr>
          <p:cNvPr id="139" name="Google Shape;139;ge12660e5d4_0_0"/>
          <p:cNvSpPr txBox="1"/>
          <p:nvPr/>
        </p:nvSpPr>
        <p:spPr>
          <a:xfrm>
            <a:off x="683570" y="3306230"/>
            <a:ext cx="20178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entury Gothic"/>
                <a:ea typeface="Century Gothic"/>
                <a:cs typeface="Century Gothic"/>
                <a:sym typeface="Century Gothic"/>
              </a:rPr>
              <a:t>Transform variables</a:t>
            </a:r>
            <a:endParaRPr b="0" i="0" sz="1400" u="none" cap="none" strike="noStrike">
              <a:solidFill>
                <a:srgbClr val="000000"/>
              </a:solidFill>
              <a:latin typeface="Arial"/>
              <a:ea typeface="Arial"/>
              <a:cs typeface="Arial"/>
              <a:sym typeface="Arial"/>
            </a:endParaRPr>
          </a:p>
        </p:txBody>
      </p:sp>
      <p:pic>
        <p:nvPicPr>
          <p:cNvPr id="140" name="Google Shape;140;ge12660e5d4_0_0"/>
          <p:cNvPicPr preferRelativeResize="0"/>
          <p:nvPr/>
        </p:nvPicPr>
        <p:blipFill rotWithShape="1">
          <a:blip r:embed="rId6">
            <a:alphaModFix/>
          </a:blip>
          <a:srcRect b="0" l="0" r="0" t="0"/>
          <a:stretch/>
        </p:blipFill>
        <p:spPr>
          <a:xfrm>
            <a:off x="2284850" y="3492152"/>
            <a:ext cx="2625172" cy="274644"/>
          </a:xfrm>
          <a:prstGeom prst="rect">
            <a:avLst/>
          </a:prstGeom>
          <a:noFill/>
          <a:ln>
            <a:noFill/>
          </a:ln>
        </p:spPr>
      </p:pic>
      <p:pic>
        <p:nvPicPr>
          <p:cNvPr id="141" name="Google Shape;141;ge12660e5d4_0_0"/>
          <p:cNvPicPr preferRelativeResize="0"/>
          <p:nvPr/>
        </p:nvPicPr>
        <p:blipFill rotWithShape="1">
          <a:blip r:embed="rId7">
            <a:alphaModFix/>
          </a:blip>
          <a:srcRect b="0" l="0" r="62775" t="0"/>
          <a:stretch/>
        </p:blipFill>
        <p:spPr>
          <a:xfrm>
            <a:off x="6904260" y="1659727"/>
            <a:ext cx="4538444" cy="4063999"/>
          </a:xfrm>
          <a:prstGeom prst="rect">
            <a:avLst/>
          </a:prstGeom>
          <a:noFill/>
          <a:ln>
            <a:noFill/>
          </a:ln>
        </p:spPr>
      </p:pic>
      <p:sp>
        <p:nvSpPr>
          <p:cNvPr id="142" name="Google Shape;142;ge12660e5d4_0_0"/>
          <p:cNvSpPr txBox="1"/>
          <p:nvPr/>
        </p:nvSpPr>
        <p:spPr>
          <a:xfrm>
            <a:off x="6904239" y="3105755"/>
            <a:ext cx="14301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entury Gothic"/>
                <a:ea typeface="Century Gothic"/>
                <a:cs typeface="Century Gothic"/>
                <a:sym typeface="Century Gothic"/>
              </a:rPr>
              <a:t>Density [a.u.]</a:t>
            </a:r>
            <a:endParaRPr b="0" i="0" sz="1800" u="none" cap="none" strike="noStrike">
              <a:solidFill>
                <a:schemeClr val="dk1"/>
              </a:solidFill>
              <a:latin typeface="Century Gothic"/>
              <a:ea typeface="Century Gothic"/>
              <a:cs typeface="Century Gothic"/>
              <a:sym typeface="Century Gothic"/>
            </a:endParaRPr>
          </a:p>
        </p:txBody>
      </p:sp>
      <p:sp>
        <p:nvSpPr>
          <p:cNvPr id="143" name="Google Shape;143;ge12660e5d4_0_0"/>
          <p:cNvSpPr txBox="1"/>
          <p:nvPr/>
        </p:nvSpPr>
        <p:spPr>
          <a:xfrm>
            <a:off x="9043394" y="5419750"/>
            <a:ext cx="2557200" cy="323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00"/>
              <a:buFont typeface="Arial"/>
              <a:buNone/>
            </a:pPr>
            <a:r>
              <a:rPr b="0" i="0" lang="en-US" sz="1500" u="none" cap="none" strike="noStrike">
                <a:solidFill>
                  <a:schemeClr val="dk1"/>
                </a:solidFill>
                <a:latin typeface="Century Gothic"/>
                <a:ea typeface="Century Gothic"/>
                <a:cs typeface="Century Gothic"/>
                <a:sym typeface="Century Gothic"/>
              </a:rPr>
              <a:t>Time [a.u.]</a:t>
            </a:r>
            <a:endParaRPr b="0" i="0" sz="1500" u="none" cap="none" strike="noStrike">
              <a:solidFill>
                <a:schemeClr val="dk1"/>
              </a:solidFill>
              <a:latin typeface="Century Gothic"/>
              <a:ea typeface="Century Gothic"/>
              <a:cs typeface="Century Gothic"/>
              <a:sym typeface="Century Gothic"/>
            </a:endParaRPr>
          </a:p>
        </p:txBody>
      </p:sp>
      <p:sp>
        <p:nvSpPr>
          <p:cNvPr id="144" name="Google Shape;144;ge12660e5d4_0_0"/>
          <p:cNvSpPr txBox="1"/>
          <p:nvPr/>
        </p:nvSpPr>
        <p:spPr>
          <a:xfrm>
            <a:off x="5212450" y="5663650"/>
            <a:ext cx="6901500" cy="692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300"/>
              <a:buFont typeface="Arial"/>
              <a:buNone/>
            </a:pPr>
            <a:r>
              <a:rPr b="0" i="0" lang="en-US" sz="1300" u="none" cap="none" strike="noStrike">
                <a:solidFill>
                  <a:schemeClr val="dk1"/>
                </a:solidFill>
                <a:latin typeface="Century Gothic"/>
                <a:ea typeface="Century Gothic"/>
                <a:cs typeface="Century Gothic"/>
                <a:sym typeface="Century Gothic"/>
              </a:rPr>
              <a:t>Rosenzweig, Michael L., and Robert H. MacArthur. "Graphical representation and stability conditions of predator-prey interactions." </a:t>
            </a:r>
            <a:r>
              <a:rPr b="0" i="1" lang="en-US" sz="1300" u="none" cap="none" strike="noStrike">
                <a:solidFill>
                  <a:schemeClr val="dk1"/>
                </a:solidFill>
                <a:latin typeface="Century Gothic"/>
                <a:ea typeface="Century Gothic"/>
                <a:cs typeface="Century Gothic"/>
                <a:sym typeface="Century Gothic"/>
              </a:rPr>
              <a:t>The American Naturalist</a:t>
            </a:r>
            <a:r>
              <a:rPr b="0" i="0" lang="en-US" sz="1300" u="none" cap="none" strike="noStrike">
                <a:solidFill>
                  <a:schemeClr val="dk1"/>
                </a:solidFill>
                <a:latin typeface="Century Gothic"/>
                <a:ea typeface="Century Gothic"/>
                <a:cs typeface="Century Gothic"/>
                <a:sym typeface="Century Gothic"/>
              </a:rPr>
              <a:t> 97.895 (1963): 209-223.</a:t>
            </a:r>
            <a:endParaRPr b="0" i="0" sz="1300" u="none" cap="none" strike="noStrike">
              <a:solidFill>
                <a:schemeClr val="dk1"/>
              </a:solidFill>
              <a:latin typeface="Century Gothic"/>
              <a:ea typeface="Century Gothic"/>
              <a:cs typeface="Century Gothic"/>
              <a:sym typeface="Century Gothic"/>
            </a:endParaRPr>
          </a:p>
        </p:txBody>
      </p:sp>
      <p:sp>
        <p:nvSpPr>
          <p:cNvPr id="145" name="Google Shape;145;ge12660e5d4_0_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146" name="Google Shape;146;ge12660e5d4_0_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147" name="Google Shape;147;ge12660e5d4_0_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148" name="Google Shape;148;ge12660e5d4_0_0"/>
          <p:cNvPicPr preferRelativeResize="0"/>
          <p:nvPr/>
        </p:nvPicPr>
        <p:blipFill rotWithShape="1">
          <a:blip r:embed="rId8">
            <a:alphaModFix/>
          </a:blip>
          <a:srcRect b="0" l="0" r="0" t="0"/>
          <a:stretch/>
        </p:blipFill>
        <p:spPr>
          <a:xfrm>
            <a:off x="679349" y="4970287"/>
            <a:ext cx="3060920" cy="36848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6"/>
          <p:cNvSpPr txBox="1"/>
          <p:nvPr>
            <p:ph type="title"/>
          </p:nvPr>
        </p:nvSpPr>
        <p:spPr>
          <a:xfrm>
            <a:off x="469085" y="112000"/>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Lattice version</a:t>
            </a:r>
            <a:endParaRPr/>
          </a:p>
        </p:txBody>
      </p:sp>
      <p:sp>
        <p:nvSpPr>
          <p:cNvPr id="155" name="Google Shape;155;p6"/>
          <p:cNvSpPr txBox="1"/>
          <p:nvPr>
            <p:ph idx="1" type="body"/>
          </p:nvPr>
        </p:nvSpPr>
        <p:spPr>
          <a:xfrm>
            <a:off x="172375" y="1253331"/>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Add diffusion</a:t>
            </a:r>
            <a:endParaRPr/>
          </a:p>
          <a:p>
            <a:pPr indent="-228600" lvl="1" marL="685800" rtl="0" algn="l">
              <a:lnSpc>
                <a:spcPct val="90000"/>
              </a:lnSpc>
              <a:spcBef>
                <a:spcPts val="500"/>
              </a:spcBef>
              <a:spcAft>
                <a:spcPts val="0"/>
              </a:spcAft>
              <a:buClr>
                <a:schemeClr val="dk1"/>
              </a:buClr>
              <a:buSzPts val="2400"/>
              <a:buChar char="•"/>
            </a:pPr>
            <a:r>
              <a:rPr lang="en-US"/>
              <a:t>Represents animal migration</a:t>
            </a:r>
            <a:endParaRPr/>
          </a:p>
          <a:p>
            <a:pPr indent="-228600" lvl="0" marL="228600" rtl="0" algn="l">
              <a:lnSpc>
                <a:spcPct val="90000"/>
              </a:lnSpc>
              <a:spcBef>
                <a:spcPts val="1000"/>
              </a:spcBef>
              <a:spcAft>
                <a:spcPts val="0"/>
              </a:spcAft>
              <a:buClr>
                <a:schemeClr val="dk1"/>
              </a:buClr>
              <a:buSzPts val="2800"/>
              <a:buChar char="•"/>
            </a:pPr>
            <a:r>
              <a:rPr lang="en-US"/>
              <a:t>Deterministic</a:t>
            </a:r>
            <a:endParaRPr/>
          </a:p>
          <a:p>
            <a:pPr indent="-50800" lvl="0" marL="228600" rtl="0" algn="l">
              <a:lnSpc>
                <a:spcPct val="90000"/>
              </a:lnSpc>
              <a:spcBef>
                <a:spcPts val="1000"/>
              </a:spcBef>
              <a:spcAft>
                <a:spcPts val="0"/>
              </a:spcAft>
              <a:buClr>
                <a:schemeClr val="dk1"/>
              </a:buClr>
              <a:buSzPts val="2800"/>
              <a:buNone/>
            </a:pPr>
            <a:r>
              <a:t/>
            </a:r>
            <a:endParaRPr/>
          </a:p>
        </p:txBody>
      </p:sp>
      <p:pic>
        <p:nvPicPr>
          <p:cNvPr id="156" name="Google Shape;156;p6"/>
          <p:cNvPicPr preferRelativeResize="0"/>
          <p:nvPr/>
        </p:nvPicPr>
        <p:blipFill rotWithShape="1">
          <a:blip r:embed="rId3">
            <a:alphaModFix/>
          </a:blip>
          <a:srcRect b="0" l="0" r="0" t="0"/>
          <a:stretch/>
        </p:blipFill>
        <p:spPr>
          <a:xfrm>
            <a:off x="5646923" y="1768227"/>
            <a:ext cx="6015789" cy="454332"/>
          </a:xfrm>
          <a:prstGeom prst="rect">
            <a:avLst/>
          </a:prstGeom>
          <a:noFill/>
          <a:ln>
            <a:noFill/>
          </a:ln>
        </p:spPr>
      </p:pic>
      <p:pic>
        <p:nvPicPr>
          <p:cNvPr id="157" name="Google Shape;157;p6"/>
          <p:cNvPicPr preferRelativeResize="0"/>
          <p:nvPr/>
        </p:nvPicPr>
        <p:blipFill rotWithShape="1">
          <a:blip r:embed="rId4">
            <a:alphaModFix/>
          </a:blip>
          <a:srcRect b="0" l="0" r="0" t="0"/>
          <a:stretch/>
        </p:blipFill>
        <p:spPr>
          <a:xfrm>
            <a:off x="5646923" y="1207915"/>
            <a:ext cx="6075992" cy="459296"/>
          </a:xfrm>
          <a:prstGeom prst="rect">
            <a:avLst/>
          </a:prstGeom>
          <a:noFill/>
          <a:ln>
            <a:noFill/>
          </a:ln>
        </p:spPr>
      </p:pic>
      <p:sp>
        <p:nvSpPr>
          <p:cNvPr id="158" name="Google Shape;158;p6"/>
          <p:cNvSpPr/>
          <p:nvPr/>
        </p:nvSpPr>
        <p:spPr>
          <a:xfrm>
            <a:off x="2270891" y="3171352"/>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1</a:t>
            </a:r>
            <a:endParaRPr b="0" i="0" sz="1800" u="none" cap="none" strike="noStrike">
              <a:solidFill>
                <a:schemeClr val="lt1"/>
              </a:solidFill>
              <a:latin typeface="Century Gothic"/>
              <a:ea typeface="Century Gothic"/>
              <a:cs typeface="Century Gothic"/>
              <a:sym typeface="Century Gothic"/>
            </a:endParaRPr>
          </a:p>
        </p:txBody>
      </p:sp>
      <p:sp>
        <p:nvSpPr>
          <p:cNvPr id="159" name="Google Shape;159;p6"/>
          <p:cNvSpPr/>
          <p:nvPr/>
        </p:nvSpPr>
        <p:spPr>
          <a:xfrm>
            <a:off x="1324335" y="4050256"/>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1</a:t>
            </a:r>
            <a:endParaRPr b="0" i="0" sz="1800" u="none" cap="none" strike="noStrike">
              <a:solidFill>
                <a:schemeClr val="lt1"/>
              </a:solidFill>
              <a:latin typeface="Century Gothic"/>
              <a:ea typeface="Century Gothic"/>
              <a:cs typeface="Century Gothic"/>
              <a:sym typeface="Century Gothic"/>
            </a:endParaRPr>
          </a:p>
        </p:txBody>
      </p:sp>
      <p:sp>
        <p:nvSpPr>
          <p:cNvPr id="160" name="Google Shape;160;p6"/>
          <p:cNvSpPr/>
          <p:nvPr/>
        </p:nvSpPr>
        <p:spPr>
          <a:xfrm>
            <a:off x="2270892" y="4938632"/>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1</a:t>
            </a:r>
            <a:endParaRPr b="0" i="0" sz="1800" u="none" cap="none" strike="noStrike">
              <a:solidFill>
                <a:schemeClr val="lt1"/>
              </a:solidFill>
              <a:latin typeface="Century Gothic"/>
              <a:ea typeface="Century Gothic"/>
              <a:cs typeface="Century Gothic"/>
              <a:sym typeface="Century Gothic"/>
            </a:endParaRPr>
          </a:p>
        </p:txBody>
      </p:sp>
      <p:sp>
        <p:nvSpPr>
          <p:cNvPr id="161" name="Google Shape;161;p6"/>
          <p:cNvSpPr/>
          <p:nvPr/>
        </p:nvSpPr>
        <p:spPr>
          <a:xfrm>
            <a:off x="3217451" y="4050256"/>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1</a:t>
            </a:r>
            <a:endParaRPr b="0" i="0" sz="1800" u="none" cap="none" strike="noStrike">
              <a:solidFill>
                <a:schemeClr val="lt1"/>
              </a:solidFill>
              <a:latin typeface="Century Gothic"/>
              <a:ea typeface="Century Gothic"/>
              <a:cs typeface="Century Gothic"/>
              <a:sym typeface="Century Gothic"/>
            </a:endParaRPr>
          </a:p>
        </p:txBody>
      </p:sp>
      <p:sp>
        <p:nvSpPr>
          <p:cNvPr id="162" name="Google Shape;162;p6"/>
          <p:cNvSpPr/>
          <p:nvPr/>
        </p:nvSpPr>
        <p:spPr>
          <a:xfrm>
            <a:off x="2270893" y="4054992"/>
            <a:ext cx="867747" cy="802433"/>
          </a:xfrm>
          <a:prstGeom prst="rect">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Century Gothic"/>
                <a:ea typeface="Century Gothic"/>
                <a:cs typeface="Century Gothic"/>
                <a:sym typeface="Century Gothic"/>
              </a:rPr>
              <a:t>-4</a:t>
            </a:r>
            <a:endParaRPr b="0" i="0" sz="1800" u="none" cap="none" strike="noStrike">
              <a:solidFill>
                <a:schemeClr val="lt1"/>
              </a:solidFill>
              <a:latin typeface="Century Gothic"/>
              <a:ea typeface="Century Gothic"/>
              <a:cs typeface="Century Gothic"/>
              <a:sym typeface="Century Gothic"/>
            </a:endParaRPr>
          </a:p>
        </p:txBody>
      </p:sp>
      <p:pic>
        <p:nvPicPr>
          <p:cNvPr id="163" name="Google Shape;163;p6"/>
          <p:cNvPicPr preferRelativeResize="0"/>
          <p:nvPr/>
        </p:nvPicPr>
        <p:blipFill rotWithShape="1">
          <a:blip r:embed="rId5">
            <a:alphaModFix/>
          </a:blip>
          <a:srcRect b="0" l="0" r="0" t="0"/>
          <a:stretch/>
        </p:blipFill>
        <p:spPr>
          <a:xfrm>
            <a:off x="4164007" y="1848760"/>
            <a:ext cx="8706205" cy="4897240"/>
          </a:xfrm>
          <a:prstGeom prst="rect">
            <a:avLst/>
          </a:prstGeom>
          <a:noFill/>
          <a:ln>
            <a:noFill/>
          </a:ln>
        </p:spPr>
      </p:pic>
      <p:sp>
        <p:nvSpPr>
          <p:cNvPr id="164" name="Google Shape;164;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165" name="Google Shape;165;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166" name="Google Shape;166;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7"/>
          <p:cNvSpPr txBox="1"/>
          <p:nvPr>
            <p:ph type="title"/>
          </p:nvPr>
        </p:nvSpPr>
        <p:spPr>
          <a:xfrm>
            <a:off x="409742" y="166494"/>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Original results</a:t>
            </a:r>
            <a:endParaRPr/>
          </a:p>
        </p:txBody>
      </p:sp>
      <p:pic>
        <p:nvPicPr>
          <p:cNvPr id="173" name="Google Shape;173;p7"/>
          <p:cNvPicPr preferRelativeResize="0"/>
          <p:nvPr/>
        </p:nvPicPr>
        <p:blipFill rotWithShape="1">
          <a:blip r:embed="rId4">
            <a:alphaModFix/>
          </a:blip>
          <a:srcRect b="0" l="0" r="0" t="0"/>
          <a:stretch/>
        </p:blipFill>
        <p:spPr>
          <a:xfrm>
            <a:off x="543946" y="2160037"/>
            <a:ext cx="3832110" cy="2855169"/>
          </a:xfrm>
          <a:prstGeom prst="rect">
            <a:avLst/>
          </a:prstGeom>
          <a:noFill/>
          <a:ln>
            <a:noFill/>
          </a:ln>
        </p:spPr>
      </p:pic>
      <p:sp>
        <p:nvSpPr>
          <p:cNvPr id="174" name="Google Shape;174;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175" name="Google Shape;175;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176" name="Google Shape;176;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77" name="Google Shape;177;p7"/>
          <p:cNvSpPr txBox="1"/>
          <p:nvPr/>
        </p:nvSpPr>
        <p:spPr>
          <a:xfrm>
            <a:off x="91689" y="5083636"/>
            <a:ext cx="6004311"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entury Gothic"/>
                <a:ea typeface="Century Gothic"/>
                <a:cs typeface="Century Gothic"/>
                <a:sym typeface="Century Gothic"/>
              </a:rPr>
              <a:t>Nagano, Seido, and Yusuke Maeda. "Phase transitions in predator-prey systems." </a:t>
            </a:r>
            <a:r>
              <a:rPr b="0" i="1" lang="en-US" sz="1800" u="none" cap="none" strike="noStrike">
                <a:solidFill>
                  <a:schemeClr val="dk1"/>
                </a:solidFill>
                <a:latin typeface="Century Gothic"/>
                <a:ea typeface="Century Gothic"/>
                <a:cs typeface="Century Gothic"/>
                <a:sym typeface="Century Gothic"/>
              </a:rPr>
              <a:t>Physical Review E</a:t>
            </a:r>
            <a:r>
              <a:rPr b="0" i="0" lang="en-US" sz="1800" u="none" cap="none" strike="noStrike">
                <a:solidFill>
                  <a:schemeClr val="dk1"/>
                </a:solidFill>
                <a:latin typeface="Century Gothic"/>
                <a:ea typeface="Century Gothic"/>
                <a:cs typeface="Century Gothic"/>
                <a:sym typeface="Century Gothic"/>
              </a:rPr>
              <a:t> 85.1 (2012): 011915.</a:t>
            </a:r>
            <a:endParaRPr b="0" i="0" sz="1800" u="none" cap="none" strike="noStrike">
              <a:solidFill>
                <a:schemeClr val="dk1"/>
              </a:solidFill>
              <a:latin typeface="Century Gothic"/>
              <a:ea typeface="Century Gothic"/>
              <a:cs typeface="Century Gothic"/>
              <a:sym typeface="Century Gothic"/>
            </a:endParaRPr>
          </a:p>
        </p:txBody>
      </p:sp>
      <p:pic>
        <p:nvPicPr>
          <p:cNvPr id="178" name="Google Shape;178;p7"/>
          <p:cNvPicPr preferRelativeResize="0"/>
          <p:nvPr/>
        </p:nvPicPr>
        <p:blipFill rotWithShape="1">
          <a:blip r:embed="rId5">
            <a:alphaModFix/>
          </a:blip>
          <a:srcRect b="0" l="8141" r="8007" t="0"/>
          <a:stretch/>
        </p:blipFill>
        <p:spPr>
          <a:xfrm>
            <a:off x="4261325" y="2236763"/>
            <a:ext cx="7930675" cy="2701688"/>
          </a:xfrm>
          <a:prstGeom prst="rect">
            <a:avLst/>
          </a:prstGeom>
          <a:noFill/>
          <a:ln>
            <a:noFill/>
          </a:ln>
        </p:spPr>
      </p:pic>
      <p:cxnSp>
        <p:nvCxnSpPr>
          <p:cNvPr id="179" name="Google Shape;179;p7"/>
          <p:cNvCxnSpPr/>
          <p:nvPr/>
        </p:nvCxnSpPr>
        <p:spPr>
          <a:xfrm>
            <a:off x="2230556" y="2513900"/>
            <a:ext cx="2274600" cy="6300"/>
          </a:xfrm>
          <a:prstGeom prst="straightConnector1">
            <a:avLst/>
          </a:prstGeom>
          <a:noFill/>
          <a:ln cap="flat" cmpd="sng" w="28575">
            <a:solidFill>
              <a:schemeClr val="dk1"/>
            </a:solidFill>
            <a:prstDash val="solid"/>
            <a:miter lim="800000"/>
            <a:headEnd len="sm" w="sm" type="none"/>
            <a:tailEnd len="med" w="med"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4" name="Shape 184"/>
        <p:cNvGrpSpPr/>
        <p:nvPr/>
      </p:nvGrpSpPr>
      <p:grpSpPr>
        <a:xfrm>
          <a:off x="0" y="0"/>
          <a:ext cx="0" cy="0"/>
          <a:chOff x="0" y="0"/>
          <a:chExt cx="0" cy="0"/>
        </a:xfrm>
      </p:grpSpPr>
      <p:sp>
        <p:nvSpPr>
          <p:cNvPr id="185" name="Google Shape;185;p8"/>
          <p:cNvSpPr txBox="1"/>
          <p:nvPr>
            <p:ph type="title"/>
          </p:nvPr>
        </p:nvSpPr>
        <p:spPr>
          <a:xfrm>
            <a:off x="409742" y="166494"/>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Original results</a:t>
            </a:r>
            <a:endParaRPr/>
          </a:p>
        </p:txBody>
      </p:sp>
      <p:pic>
        <p:nvPicPr>
          <p:cNvPr id="186" name="Google Shape;186;p8"/>
          <p:cNvPicPr preferRelativeResize="0"/>
          <p:nvPr/>
        </p:nvPicPr>
        <p:blipFill rotWithShape="1">
          <a:blip r:embed="rId4">
            <a:alphaModFix/>
          </a:blip>
          <a:srcRect b="0" l="0" r="0" t="0"/>
          <a:stretch/>
        </p:blipFill>
        <p:spPr>
          <a:xfrm>
            <a:off x="543946" y="2160037"/>
            <a:ext cx="3832109" cy="2855168"/>
          </a:xfrm>
          <a:prstGeom prst="rect">
            <a:avLst/>
          </a:prstGeom>
          <a:noFill/>
          <a:ln>
            <a:noFill/>
          </a:ln>
        </p:spPr>
      </p:pic>
      <p:cxnSp>
        <p:nvCxnSpPr>
          <p:cNvPr id="187" name="Google Shape;187;p8"/>
          <p:cNvCxnSpPr/>
          <p:nvPr/>
        </p:nvCxnSpPr>
        <p:spPr>
          <a:xfrm>
            <a:off x="3494584" y="3289453"/>
            <a:ext cx="1227921" cy="0"/>
          </a:xfrm>
          <a:prstGeom prst="straightConnector1">
            <a:avLst/>
          </a:prstGeom>
          <a:noFill/>
          <a:ln cap="flat" cmpd="sng" w="28575">
            <a:solidFill>
              <a:schemeClr val="dk1"/>
            </a:solidFill>
            <a:prstDash val="solid"/>
            <a:miter lim="800000"/>
            <a:headEnd len="sm" w="sm" type="none"/>
            <a:tailEnd len="med" w="med" type="triangle"/>
          </a:ln>
        </p:spPr>
      </p:cxnSp>
      <p:sp>
        <p:nvSpPr>
          <p:cNvPr id="188" name="Google Shape;188;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189" name="Google Shape;189;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190" name="Google Shape;190;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91" name="Google Shape;191;p8"/>
          <p:cNvSpPr/>
          <p:nvPr/>
        </p:nvSpPr>
        <p:spPr>
          <a:xfrm>
            <a:off x="9152966" y="2402503"/>
            <a:ext cx="672352" cy="394467"/>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sp>
        <p:nvSpPr>
          <p:cNvPr id="192" name="Google Shape;192;p8"/>
          <p:cNvSpPr/>
          <p:nvPr/>
        </p:nvSpPr>
        <p:spPr>
          <a:xfrm>
            <a:off x="7004184" y="809628"/>
            <a:ext cx="672300" cy="394500"/>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entury Gothic"/>
              <a:ea typeface="Century Gothic"/>
              <a:cs typeface="Century Gothic"/>
              <a:sym typeface="Century Gothic"/>
            </a:endParaRPr>
          </a:p>
        </p:txBody>
      </p:sp>
      <p:pic>
        <p:nvPicPr>
          <p:cNvPr id="193" name="Google Shape;193;p8"/>
          <p:cNvPicPr preferRelativeResize="0"/>
          <p:nvPr/>
        </p:nvPicPr>
        <p:blipFill rotWithShape="1">
          <a:blip r:embed="rId5">
            <a:alphaModFix/>
          </a:blip>
          <a:srcRect b="0" l="8917" r="6149" t="0"/>
          <a:stretch/>
        </p:blipFill>
        <p:spPr>
          <a:xfrm>
            <a:off x="4722500" y="2287775"/>
            <a:ext cx="7469501" cy="2512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9"/>
          <p:cNvSpPr txBox="1"/>
          <p:nvPr>
            <p:ph type="title"/>
          </p:nvPr>
        </p:nvSpPr>
        <p:spPr>
          <a:xfrm>
            <a:off x="409742" y="166494"/>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entury Gothic"/>
              <a:buNone/>
            </a:pPr>
            <a:r>
              <a:rPr lang="en-US"/>
              <a:t>Original results</a:t>
            </a:r>
            <a:endParaRPr/>
          </a:p>
        </p:txBody>
      </p:sp>
      <p:pic>
        <p:nvPicPr>
          <p:cNvPr id="200" name="Google Shape;200;p9"/>
          <p:cNvPicPr preferRelativeResize="0"/>
          <p:nvPr/>
        </p:nvPicPr>
        <p:blipFill rotWithShape="1">
          <a:blip r:embed="rId4">
            <a:alphaModFix/>
          </a:blip>
          <a:srcRect b="0" l="0" r="0" t="0"/>
          <a:stretch/>
        </p:blipFill>
        <p:spPr>
          <a:xfrm>
            <a:off x="543946" y="2160037"/>
            <a:ext cx="3832109" cy="2855168"/>
          </a:xfrm>
          <a:prstGeom prst="rect">
            <a:avLst/>
          </a:prstGeom>
          <a:noFill/>
          <a:ln>
            <a:noFill/>
          </a:ln>
        </p:spPr>
      </p:pic>
      <p:sp>
        <p:nvSpPr>
          <p:cNvPr id="201" name="Google Shape;201;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23-6-2021</a:t>
            </a:r>
            <a:endParaRPr/>
          </a:p>
        </p:txBody>
      </p:sp>
      <p:sp>
        <p:nvSpPr>
          <p:cNvPr id="202" name="Google Shape;202;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en-US"/>
              <a:t>Group 16 - Objects in predator-prey systems</a:t>
            </a:r>
            <a:endParaRPr/>
          </a:p>
        </p:txBody>
      </p:sp>
      <p:sp>
        <p:nvSpPr>
          <p:cNvPr id="203" name="Google Shape;203;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04" name="Google Shape;204;p9"/>
          <p:cNvPicPr preferRelativeResize="0"/>
          <p:nvPr/>
        </p:nvPicPr>
        <p:blipFill rotWithShape="1">
          <a:blip r:embed="rId5">
            <a:alphaModFix/>
          </a:blip>
          <a:srcRect b="0" l="9336" r="6777" t="0"/>
          <a:stretch/>
        </p:blipFill>
        <p:spPr>
          <a:xfrm>
            <a:off x="4489275" y="2227275"/>
            <a:ext cx="7702723" cy="2622916"/>
          </a:xfrm>
          <a:prstGeom prst="rect">
            <a:avLst/>
          </a:prstGeom>
          <a:noFill/>
          <a:ln>
            <a:noFill/>
          </a:ln>
        </p:spPr>
      </p:pic>
      <p:cxnSp>
        <p:nvCxnSpPr>
          <p:cNvPr id="205" name="Google Shape;205;p9"/>
          <p:cNvCxnSpPr/>
          <p:nvPr/>
        </p:nvCxnSpPr>
        <p:spPr>
          <a:xfrm>
            <a:off x="3398453" y="2613488"/>
            <a:ext cx="1216800" cy="32700"/>
          </a:xfrm>
          <a:prstGeom prst="straightConnector1">
            <a:avLst/>
          </a:prstGeom>
          <a:noFill/>
          <a:ln cap="flat" cmpd="sng" w="28575">
            <a:solidFill>
              <a:schemeClr val="dk1"/>
            </a:solidFill>
            <a:prstDash val="solid"/>
            <a:miter lim="800000"/>
            <a:headEnd len="sm" w="sm"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Kantoorth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Kantoorth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2021-06-23T07:23:17Z</dcterms:created>
  <dc:creator>Mario van Rooij</dc:creator>
</cp:coreProperties>
</file>